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</p:sldIdLst>
  <p:sldSz cx="9398000" cy="5761038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496" y="984"/>
      </p:cViewPr>
      <p:guideLst>
        <p:guide orient="horz" pos="1815"/>
        <p:guide pos="2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63FC2-6BF0-454B-B674-9A93674BA0BA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1143000"/>
            <a:ext cx="5035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ECCA-9D02-4E24-958F-CE147DBED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6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ECCA-9D02-4E24-958F-CE147DBED8C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042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ECCA-9D02-4E24-958F-CE147DBED8C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3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ECCA-9D02-4E24-958F-CE147DBED8C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35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ECCA-9D02-4E24-958F-CE147DBED8C3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947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ECCA-9D02-4E24-958F-CE147DBED8C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00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ECCA-9D02-4E24-958F-CE147DBED8C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581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ECCA-9D02-4E24-958F-CE147DBED8C3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45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4850" y="1789656"/>
            <a:ext cx="7988300" cy="123488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9700" y="3264588"/>
            <a:ext cx="6578600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23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734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2815" y="193369"/>
            <a:ext cx="2173288" cy="41300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2953" y="193369"/>
            <a:ext cx="6363229" cy="413007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8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657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2377" y="3702001"/>
            <a:ext cx="7988300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2377" y="2441774"/>
            <a:ext cx="7988300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2953" y="1129537"/>
            <a:ext cx="4268258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07845" y="1129537"/>
            <a:ext cx="4268258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4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0" y="230709"/>
            <a:ext cx="8458200" cy="96017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9900" y="1289566"/>
            <a:ext cx="4152415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900" y="1826996"/>
            <a:ext cx="4152415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74054" y="1289566"/>
            <a:ext cx="4154047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74054" y="1826996"/>
            <a:ext cx="4154047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214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787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1" y="229375"/>
            <a:ext cx="3091877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74357" y="229375"/>
            <a:ext cx="5253743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9901" y="1205551"/>
            <a:ext cx="3091877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067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2074" y="4032727"/>
            <a:ext cx="5638800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42074" y="514759"/>
            <a:ext cx="5638800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42074" y="4508813"/>
            <a:ext cx="5638800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324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9900" y="230709"/>
            <a:ext cx="8458200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9900" y="1344243"/>
            <a:ext cx="8458200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69900" y="5339629"/>
            <a:ext cx="219286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16E8-9620-49A3-82A4-712C689F3729}" type="datetimeFigureOut">
              <a:rPr lang="es-CO" smtClean="0"/>
              <a:t>27/06/2021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10984" y="5339629"/>
            <a:ext cx="2976033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35233" y="5339629"/>
            <a:ext cx="219286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1043-8386-4167-BAC5-24EA343CDC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2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42616" y="3384575"/>
            <a:ext cx="6912768" cy="360040"/>
          </a:xfrm>
        </p:spPr>
        <p:txBody>
          <a:bodyPr>
            <a:normAutofit fontScale="90000"/>
          </a:bodyPr>
          <a:lstStyle/>
          <a:p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r>
              <a:rPr lang="es-CO" sz="3100" b="1" i="1" dirty="0"/>
              <a:t>SOCIALIZACION CAPITULO INDEPENDIENTE DE REGALIAS EN EL PDM</a:t>
            </a:r>
            <a:br>
              <a:rPr lang="es-CO" sz="3100" b="1" i="1" dirty="0"/>
            </a:br>
            <a:br>
              <a:rPr lang="es-CO" sz="3100" b="1" i="1" dirty="0"/>
            </a:br>
            <a:r>
              <a:rPr lang="es-CO" sz="2700" b="1" i="1" dirty="0"/>
              <a:t>EDGAR MUÑOZ TORRES - ALCALDE</a:t>
            </a:r>
            <a:br>
              <a:rPr lang="es-CO" sz="3100" dirty="0"/>
            </a:br>
            <a:endParaRPr lang="es-CO" sz="3100" b="1" dirty="0"/>
          </a:p>
        </p:txBody>
      </p:sp>
    </p:spTree>
    <p:extLst>
      <p:ext uri="{BB962C8B-B14F-4D97-AF65-F5344CB8AC3E}">
        <p14:creationId xmlns:p14="http://schemas.microsoft.com/office/powerpoint/2010/main" val="313537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DCFD83-DA51-493D-B5A9-201E7679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9" y="1078578"/>
            <a:ext cx="9097107" cy="41404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A62CCE-E533-4B69-A64C-8B8A7E2ED6CA}"/>
              </a:ext>
            </a:extLst>
          </p:cNvPr>
          <p:cNvSpPr txBox="1"/>
          <p:nvPr/>
        </p:nvSpPr>
        <p:spPr>
          <a:xfrm>
            <a:off x="1893964" y="432247"/>
            <a:ext cx="7523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600" b="1" i="0" u="none" strike="noStrike" kern="0" cap="none" spc="390" normalizeH="0" baseline="0" noProof="0" dirty="0">
                <a:ln>
                  <a:noFill/>
                </a:ln>
                <a:solidFill>
                  <a:srgbClr val="DF5A4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COMO PRIORIZAR?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966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ité de Paro no tiene unidad de mando”: alcalde de Pitalito pide cumplir  con corredor humanitario">
            <a:extLst>
              <a:ext uri="{FF2B5EF4-FFF2-40B4-BE49-F238E27FC236}">
                <a16:creationId xmlns:a16="http://schemas.microsoft.com/office/drawing/2014/main" id="{E69579D1-A333-4A5F-835E-78C78318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48" y="576263"/>
            <a:ext cx="7768576" cy="4373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08B185-C4C4-4BE6-B4CA-E66E54D1BC5E}"/>
              </a:ext>
            </a:extLst>
          </p:cNvPr>
          <p:cNvSpPr txBox="1"/>
          <p:nvPr/>
        </p:nvSpPr>
        <p:spPr>
          <a:xfrm>
            <a:off x="1746672" y="388863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!</a:t>
            </a:r>
          </a:p>
        </p:txBody>
      </p:sp>
    </p:spTree>
    <p:extLst>
      <p:ext uri="{BB962C8B-B14F-4D97-AF65-F5344CB8AC3E}">
        <p14:creationId xmlns:p14="http://schemas.microsoft.com/office/powerpoint/2010/main" val="306759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704850" y="144216"/>
            <a:ext cx="7988300" cy="432048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AGENDA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AD81FC8-F008-4853-B1D4-A703730CD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85242"/>
              </p:ext>
            </p:extLst>
          </p:nvPr>
        </p:nvGraphicFramePr>
        <p:xfrm>
          <a:off x="394633" y="571053"/>
          <a:ext cx="8608734" cy="46189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6005">
                  <a:extLst>
                    <a:ext uri="{9D8B030D-6E8A-4147-A177-3AD203B41FA5}">
                      <a16:colId xmlns:a16="http://schemas.microsoft.com/office/drawing/2014/main" val="3960016821"/>
                    </a:ext>
                  </a:extLst>
                </a:gridCol>
                <a:gridCol w="6552729">
                  <a:extLst>
                    <a:ext uri="{9D8B030D-6E8A-4147-A177-3AD203B41FA5}">
                      <a16:colId xmlns:a16="http://schemas.microsoft.com/office/drawing/2014/main" val="3195549858"/>
                    </a:ext>
                  </a:extLst>
                </a:gridCol>
              </a:tblGrid>
              <a:tr h="26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00838"/>
                  </a:ext>
                </a:extLst>
              </a:tr>
              <a:tr h="2456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 – 9:00. am</a:t>
                      </a:r>
                    </a:p>
                  </a:txBody>
                  <a:tcPr marL="54460" marR="54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Apertura-Alcance - Ley 2056/2020 </a:t>
                      </a:r>
                      <a:r>
                        <a:rPr lang="es-CO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Alcalde de Pitalito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18496"/>
                  </a:ext>
                </a:extLst>
              </a:tr>
              <a:tr h="49501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Orientación metodológica de la jornada a desarrollar 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                                                                  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Secretaria de Planeación Municipal Arq. Lorena Castro Molano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978395"/>
                  </a:ext>
                </a:extLst>
              </a:tr>
              <a:tr h="49501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am – 11:00 am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e iniciativas emblemáticos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 Municipal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15674"/>
                  </a:ext>
                </a:extLst>
              </a:tr>
              <a:tr h="51206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Mesa de Participación y Socialización 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 Municipal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822862"/>
                  </a:ext>
                </a:extLst>
              </a:tr>
              <a:tr h="23925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Mesa de Participación Línea Estratégica No.1 (Gobierno, Planeación, Ambiente y Gestión del Riesgo)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513066"/>
                  </a:ext>
                </a:extLst>
              </a:tr>
              <a:tr h="23955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Mesa de Participación Línea Estratégica No.2 (Gobierno, Educación, Salud, Cultura, Recreación y Deporte)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551644"/>
                  </a:ext>
                </a:extLst>
              </a:tr>
              <a:tr h="30571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Mesa de Participación Línea Estratégica No.3 (Infraestructura, Vivienda, Agua potable y saneamiento Básico, Ambiente)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386028"/>
                  </a:ext>
                </a:extLst>
              </a:tr>
              <a:tr h="30571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Mesa de Participación Línea Estratégica No.4 (Agropecuario, Desarrollo Económico y competitividad, </a:t>
                      </a:r>
                      <a:r>
                        <a:rPr lang="es-CO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TICs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73437"/>
                  </a:ext>
                </a:extLst>
              </a:tr>
              <a:tr h="239255">
                <a:tc>
                  <a:txBody>
                    <a:bodyPr/>
                    <a:lstStyle/>
                    <a:p>
                      <a:pPr marL="0" marR="0" lvl="0" indent="0" algn="ctr" defTabSz="80997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 pm –12:00 m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4460" marR="54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ierre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60" marR="54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8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639EB8-A278-4F29-AD42-B036F250C385}"/>
              </a:ext>
            </a:extLst>
          </p:cNvPr>
          <p:cNvSpPr txBox="1"/>
          <p:nvPr/>
        </p:nvSpPr>
        <p:spPr>
          <a:xfrm>
            <a:off x="6243" y="199"/>
            <a:ext cx="9085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     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</a:rPr>
              <a:t>ORIENTACIÓN METODOLÓGICA DE LA JORNADA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F2917B-ACAD-481F-8F06-2350476400BC}"/>
              </a:ext>
            </a:extLst>
          </p:cNvPr>
          <p:cNvSpPr txBox="1"/>
          <p:nvPr/>
        </p:nvSpPr>
        <p:spPr>
          <a:xfrm>
            <a:off x="106782" y="688547"/>
            <a:ext cx="9291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/>
              <a:t>LEY 2056 DEL 2020 REGULA LA ORGANIZACIÓN Y FUNCIONAMIENTO DEL SISTEMA  GENERAL DE REGALIAS DEROGA PARCIALMENTE LA LEY 1530 DE 2012.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75D333-8207-4E0B-B16A-53AA9958A0F9}"/>
              </a:ext>
            </a:extLst>
          </p:cNvPr>
          <p:cNvSpPr txBox="1"/>
          <p:nvPr/>
        </p:nvSpPr>
        <p:spPr>
          <a:xfrm flipH="1">
            <a:off x="4897128" y="1455940"/>
            <a:ext cx="148807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solidFill>
                  <a:schemeClr val="accent6">
                    <a:lumMod val="75000"/>
                  </a:schemeClr>
                </a:solidFill>
              </a:rPr>
              <a:t>Asignación Inversión Regional</a:t>
            </a:r>
            <a:endParaRPr lang="es-ES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D34E95-8347-4B4C-9059-17ABCB594E40}"/>
              </a:ext>
            </a:extLst>
          </p:cNvPr>
          <p:cNvSpPr txBox="1"/>
          <p:nvPr/>
        </p:nvSpPr>
        <p:spPr>
          <a:xfrm>
            <a:off x="-100749" y="1218560"/>
            <a:ext cx="44664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457200" algn="l"/>
              </a:tabLst>
              <a:defRPr/>
            </a:pPr>
            <a:r>
              <a:rPr kumimoji="0" lang="es-ES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r>
              <a:rPr kumimoji="0" lang="es-ES" sz="20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CAMBIA?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9790" marR="0" lvl="1" indent="-40322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860425" algn="l"/>
              </a:tabLst>
              <a:defRPr/>
            </a:pPr>
            <a:r>
              <a:rPr kumimoji="0" lang="es-ES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ASIGNACIONES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PORCENTAJES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3D326C-3527-4970-8898-A085CE53FF13}"/>
              </a:ext>
            </a:extLst>
          </p:cNvPr>
          <p:cNvSpPr txBox="1"/>
          <p:nvPr/>
        </p:nvSpPr>
        <p:spPr>
          <a:xfrm>
            <a:off x="378520" y="1910323"/>
            <a:ext cx="3643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2005" marR="5080" lvl="0" indent="-80200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</a:t>
            </a:r>
            <a:r>
              <a:rPr kumimoji="0" lang="es-ES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</a:t>
            </a: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INCORPORACI</a:t>
            </a:r>
            <a:r>
              <a:rPr lang="es-ES" sz="2000" b="1" spc="-5" dirty="0" err="1">
                <a:solidFill>
                  <a:prstClr val="black"/>
                </a:solidFill>
                <a:latin typeface="Calibri"/>
                <a:cs typeface="Calibri"/>
              </a:rPr>
              <a:t>Ó</a:t>
            </a: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lang="es-ES" sz="20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CAPITULO </a:t>
            </a: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INDEPENDIENTE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B5379B-6328-420C-B264-695FD61346F2}"/>
              </a:ext>
            </a:extLst>
          </p:cNvPr>
          <p:cNvSpPr txBox="1"/>
          <p:nvPr/>
        </p:nvSpPr>
        <p:spPr>
          <a:xfrm>
            <a:off x="285543" y="2557768"/>
            <a:ext cx="5156430" cy="275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2590" marR="0" lvl="0" indent="-4032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03225" algn="l"/>
              </a:tabLst>
              <a:defRPr/>
            </a:pPr>
            <a:r>
              <a:rPr kumimoji="0" lang="es-ES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APROBACI</a:t>
            </a:r>
            <a:r>
              <a:rPr lang="es-ES" sz="2000" b="1" spc="-5" dirty="0" err="1">
                <a:solidFill>
                  <a:prstClr val="black"/>
                </a:solidFill>
                <a:latin typeface="Calibri"/>
                <a:cs typeface="Calibri"/>
              </a:rPr>
              <a:t>Ó</a:t>
            </a:r>
            <a:r>
              <a:rPr kumimoji="0" lang="es-ES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lang="es-ES" sz="20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0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lang="es-ES" sz="20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PROYECTOS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alibri"/>
              <a:buAutoNum type="arabicPeriod" startAt="3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03860" marR="0" lvl="0" indent="-40449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04495" algn="l"/>
              </a:tabLst>
              <a:defRPr/>
            </a:pP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OPTIMIZAR</a:t>
            </a:r>
            <a:r>
              <a:rPr kumimoji="0" lang="es-E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lang="es-ES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FUNCIONAMIENTO</a:t>
            </a:r>
            <a:r>
              <a:rPr kumimoji="0" lang="es-ES" sz="20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OPERACIÓN</a:t>
            </a:r>
            <a:r>
              <a:rPr kumimoji="0" lang="es-ES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SISTEMA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tabLst>
                <a:tab pos="404495" algn="l"/>
              </a:tabLst>
              <a:defRPr/>
            </a:pPr>
            <a:endParaRPr kumimoji="0" lang="es-ES" sz="1050" b="1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tabLst>
                <a:tab pos="404495" algn="l"/>
              </a:tabLst>
              <a:defRPr/>
            </a:pPr>
            <a:r>
              <a:rPr lang="es-ES" sz="1900" b="1" spc="-5" dirty="0">
                <a:solidFill>
                  <a:prstClr val="black"/>
                </a:solidFill>
                <a:latin typeface="Calibri"/>
                <a:cs typeface="Calibri"/>
              </a:rPr>
              <a:t>Se suprimen 1.152  OCAD  (Municipales  y Departamentales),  y quedan  sólo   8 OCAD  (Regionales,       OCAD PAZ          y     OCAD   para   la Ciencia Tecnología  e Innovación)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D26154-0B02-4916-8C86-F28D2A3280F1}"/>
              </a:ext>
            </a:extLst>
          </p:cNvPr>
          <p:cNvSpPr txBox="1"/>
          <p:nvPr/>
        </p:nvSpPr>
        <p:spPr>
          <a:xfrm>
            <a:off x="5995144" y="2476706"/>
            <a:ext cx="184378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100" b="1" dirty="0">
                <a:solidFill>
                  <a:schemeClr val="accent6">
                    <a:lumMod val="75000"/>
                  </a:schemeClr>
                </a:solidFill>
              </a:rPr>
              <a:t>Asignaciones Directas e Inversión Local</a:t>
            </a:r>
            <a:endParaRPr lang="es-E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7607A0-5A0D-40F1-A261-08769F21DE6E}"/>
              </a:ext>
            </a:extLst>
          </p:cNvPr>
          <p:cNvSpPr txBox="1"/>
          <p:nvPr/>
        </p:nvSpPr>
        <p:spPr>
          <a:xfrm>
            <a:off x="6601014" y="3547501"/>
            <a:ext cx="277252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100" b="1" dirty="0">
                <a:solidFill>
                  <a:schemeClr val="accent6">
                    <a:lumMod val="75000"/>
                  </a:schemeClr>
                </a:solidFill>
              </a:rPr>
              <a:t>Asignaciones directas indígenas y las comunidades Negras, Afrocolombianas, Raizales y Palenqueras</a:t>
            </a:r>
            <a:endParaRPr lang="es-E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C505E3-6E85-4FD9-9BEF-66BFB87980DD}"/>
              </a:ext>
            </a:extLst>
          </p:cNvPr>
          <p:cNvSpPr txBox="1"/>
          <p:nvPr/>
        </p:nvSpPr>
        <p:spPr>
          <a:xfrm>
            <a:off x="2754400" y="136296"/>
            <a:ext cx="38601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800" b="1" dirty="0"/>
              <a:t>FUNCIONAMIENTO Y FISCALIZACI</a:t>
            </a:r>
            <a:r>
              <a:rPr lang="es-ES" sz="1800" b="1" spc="-5" dirty="0">
                <a:solidFill>
                  <a:prstClr val="black"/>
                </a:solidFill>
                <a:latin typeface="Calibri"/>
                <a:cs typeface="Calibri"/>
              </a:rPr>
              <a:t>Ó</a:t>
            </a:r>
            <a:r>
              <a:rPr lang="es-ES" sz="1800" b="1" dirty="0"/>
              <a:t>N 1%</a:t>
            </a:r>
          </a:p>
        </p:txBody>
      </p:sp>
      <p:sp>
        <p:nvSpPr>
          <p:cNvPr id="7" name="object 54">
            <a:extLst>
              <a:ext uri="{FF2B5EF4-FFF2-40B4-BE49-F238E27FC236}">
                <a16:creationId xmlns:a16="http://schemas.microsoft.com/office/drawing/2014/main" id="{2E408C6F-62F6-4C54-B212-A3186D7ACE3B}"/>
              </a:ext>
            </a:extLst>
          </p:cNvPr>
          <p:cNvSpPr txBox="1"/>
          <p:nvPr/>
        </p:nvSpPr>
        <p:spPr>
          <a:xfrm>
            <a:off x="882576" y="242747"/>
            <a:ext cx="20380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sz="2400" b="1" i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NP  </a:t>
            </a:r>
            <a:r>
              <a:rPr sz="24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sz="2400" b="1" i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GR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1FD96C-5B89-466C-BD21-69BC3B8F5F72}"/>
              </a:ext>
            </a:extLst>
          </p:cNvPr>
          <p:cNvSpPr txBox="1"/>
          <p:nvPr/>
        </p:nvSpPr>
        <p:spPr>
          <a:xfrm>
            <a:off x="2754401" y="1112332"/>
            <a:ext cx="6516844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175" marR="0" lvl="0" indent="0" defTabSz="914400" rtl="0" eaLnBrk="1" fontAlgn="auto" latinLnBrk="0" hangingPunct="1">
              <a:lnSpc>
                <a:spcPts val="230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Asignaciones</a:t>
            </a:r>
            <a:r>
              <a:rPr kumimoji="0" lang="es-ES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municipios</a:t>
            </a:r>
            <a:r>
              <a:rPr kumimoji="0" lang="es-ES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ribereños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Rio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Grande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Magdalena</a:t>
            </a:r>
            <a:r>
              <a:rPr lang="es-ES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0,5%</a:t>
            </a:r>
          </a:p>
          <a:p>
            <a:pPr marL="1905" marR="0" lvl="0" indent="0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Funcionamiento</a:t>
            </a:r>
            <a:r>
              <a:rPr kumimoji="0" lang="es-ES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operatividad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sistema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Pasivo</a:t>
            </a:r>
            <a:r>
              <a:rPr kumimoji="0" lang="es-ES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pensional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ahorro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estabilización</a:t>
            </a:r>
            <a:r>
              <a:rPr kumimoji="0" lang="es-ES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inversión</a:t>
            </a:r>
            <a:r>
              <a:rPr kumimoji="0" lang="es-ES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5896C7-1AA2-47EE-9CBC-225751BBF014}"/>
              </a:ext>
            </a:extLst>
          </p:cNvPr>
          <p:cNvSpPr txBox="1"/>
          <p:nvPr/>
        </p:nvSpPr>
        <p:spPr>
          <a:xfrm>
            <a:off x="279628" y="1253959"/>
            <a:ext cx="2445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000" b="1" i="1" spc="-2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lang="es-ES" sz="20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ORM</a:t>
            </a:r>
            <a:r>
              <a:rPr lang="es-ES" sz="2000" b="1" i="1" spc="-4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lang="es-ES" sz="20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</a:t>
            </a:r>
            <a:r>
              <a:rPr lang="es-ES" sz="2000" b="1" i="1" spc="-2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lang="es-ES" sz="2000" b="1" i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ALE</a:t>
            </a:r>
            <a:r>
              <a:rPr lang="es-ES" sz="20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lang="es-ES" sz="2000" b="1" i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  </a:t>
            </a:r>
            <a:r>
              <a:rPr lang="es-ES" sz="20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MINMINAS    </a:t>
            </a:r>
            <a:r>
              <a:rPr lang="es-ES" sz="2000" b="1" i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  </a:t>
            </a:r>
            <a:r>
              <a:rPr lang="es-ES" sz="2000" b="1" i="1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MINHACIENDA </a:t>
            </a:r>
            <a:r>
              <a:rPr lang="es-ES" sz="20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DNP</a:t>
            </a:r>
            <a:endParaRPr lang="es-ES" sz="1800" dirty="0">
              <a:latin typeface="Calibri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772955-BFBB-4695-8770-9685EA582652}"/>
              </a:ext>
            </a:extLst>
          </p:cNvPr>
          <p:cNvSpPr txBox="1"/>
          <p:nvPr/>
        </p:nvSpPr>
        <p:spPr>
          <a:xfrm>
            <a:off x="2725451" y="2691931"/>
            <a:ext cx="6516844" cy="768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489584" lvl="0" defTabSz="914400" rtl="0" eaLnBrk="1" fontAlgn="auto" latinLnBrk="0" hangingPunct="1">
              <a:lnSpc>
                <a:spcPct val="1274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Asignaciones </a:t>
            </a:r>
            <a:r>
              <a:rPr kumimoji="0" lang="es-ES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Paz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planes de 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desarrollo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 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enfoque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PDET 7% </a:t>
            </a:r>
            <a:r>
              <a:rPr kumimoji="0" lang="es-ES" b="1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Asignaciones</a:t>
            </a:r>
            <a:r>
              <a:rPr kumimoji="0" lang="es-ES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Ciencia,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Tecnología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es-ES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s-ES" b="1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kumimoji="0" lang="es-ES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nnovación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81A954-5D98-4545-B90A-3EA7169C3541}"/>
              </a:ext>
            </a:extLst>
          </p:cNvPr>
          <p:cNvSpPr txBox="1"/>
          <p:nvPr/>
        </p:nvSpPr>
        <p:spPr>
          <a:xfrm rot="10800000" flipV="1">
            <a:off x="2727389" y="3460796"/>
            <a:ext cx="65149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40%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asignaciones</a:t>
            </a:r>
            <a:r>
              <a:rPr kumimoji="0" lang="es-ES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inversión</a:t>
            </a:r>
            <a:r>
              <a:rPr kumimoji="0" lang="es-ES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</a:t>
            </a:r>
            <a:r>
              <a:rPr lang="es-ES" b="1" spc="4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lang="es-E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equivalente</a:t>
            </a:r>
            <a:r>
              <a:rPr kumimoji="0" lang="es-ES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lang="es-ES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13,6%</a:t>
            </a:r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E14217-1046-4C72-9E03-2D46FFE91B0D}"/>
              </a:ext>
            </a:extLst>
          </p:cNvPr>
          <p:cNvSpPr txBox="1"/>
          <p:nvPr/>
        </p:nvSpPr>
        <p:spPr>
          <a:xfrm>
            <a:off x="264192" y="3258543"/>
            <a:ext cx="2177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9435" marR="5080" lvl="0" indent="-54737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APROBACIÓN </a:t>
            </a:r>
            <a:r>
              <a:rPr kumimoji="0" lang="es-ES" sz="2400" b="1" i="1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 OCAD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39B67A-8DD7-4B2B-8418-F9A3D1CD214F}"/>
              </a:ext>
            </a:extLst>
          </p:cNvPr>
          <p:cNvSpPr txBox="1"/>
          <p:nvPr/>
        </p:nvSpPr>
        <p:spPr>
          <a:xfrm>
            <a:off x="2741952" y="4107127"/>
            <a:ext cx="650034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Asignaciones Regionales del 60%  Asignaciones Directas a departamentos y municipios 20+5%</a:t>
            </a:r>
          </a:p>
          <a:p>
            <a:r>
              <a:rPr lang="es-ES" b="1" dirty="0"/>
              <a:t>Asignaciones de inversión Local 15%</a:t>
            </a:r>
          </a:p>
          <a:p>
            <a:r>
              <a:rPr lang="es-ES" b="1" dirty="0"/>
              <a:t>Asignaciones ambientales 1%</a:t>
            </a:r>
          </a:p>
        </p:txBody>
      </p:sp>
    </p:spTree>
    <p:extLst>
      <p:ext uri="{BB962C8B-B14F-4D97-AF65-F5344CB8AC3E}">
        <p14:creationId xmlns:p14="http://schemas.microsoft.com/office/powerpoint/2010/main" val="172915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C1CE45-67E1-47F8-A505-B38F73E8D2BB}"/>
              </a:ext>
            </a:extLst>
          </p:cNvPr>
          <p:cNvSpPr txBox="1"/>
          <p:nvPr/>
        </p:nvSpPr>
        <p:spPr>
          <a:xfrm>
            <a:off x="1674664" y="72207"/>
            <a:ext cx="67864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LEY</a:t>
            </a:r>
            <a:r>
              <a:rPr kumimoji="0" lang="es-ES" sz="2600" b="1" i="0" u="none" strike="noStrike" kern="0" cap="none" spc="-3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2056</a:t>
            </a:r>
            <a:r>
              <a:rPr kumimoji="0" lang="es-ES" sz="2600" b="1" i="0" u="none" strike="noStrike" kern="0" cap="none" spc="-1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2600" b="1" i="0" u="none" strike="noStrike" kern="0" cap="none" spc="-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</a:t>
            </a:r>
            <a:r>
              <a:rPr kumimoji="0" lang="es-ES" sz="2600" b="1" i="0" u="none" strike="noStrike" kern="0" cap="none" spc="-3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2020</a:t>
            </a:r>
            <a:endParaRPr lang="es-E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3417A8-5146-4EDF-B6F6-1523CBDACD2B}"/>
              </a:ext>
            </a:extLst>
          </p:cNvPr>
          <p:cNvSpPr txBox="1"/>
          <p:nvPr/>
        </p:nvSpPr>
        <p:spPr>
          <a:xfrm>
            <a:off x="1170608" y="564650"/>
            <a:ext cx="7920880" cy="20414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36245" marR="664210" indent="-287020">
              <a:lnSpc>
                <a:spcPts val="3070"/>
              </a:lnSpc>
              <a:spcBef>
                <a:spcPts val="440"/>
              </a:spcBef>
              <a:buChar char="•"/>
              <a:tabLst>
                <a:tab pos="436880" algn="l"/>
              </a:tabLst>
            </a:pPr>
            <a:r>
              <a:rPr lang="es-ES" sz="1600" b="1" spc="-5" dirty="0"/>
              <a:t>Norma</a:t>
            </a:r>
            <a:r>
              <a:rPr lang="es-ES" sz="1600" b="1" spc="15" dirty="0"/>
              <a:t> </a:t>
            </a:r>
            <a:r>
              <a:rPr lang="es-ES" sz="1600" b="1" spc="-10" dirty="0"/>
              <a:t>que</a:t>
            </a:r>
            <a:r>
              <a:rPr lang="es-ES" sz="1600" b="1" spc="5" dirty="0"/>
              <a:t> </a:t>
            </a:r>
            <a:r>
              <a:rPr lang="es-ES" sz="1600" b="1" spc="-10" dirty="0"/>
              <a:t>modifica</a:t>
            </a:r>
            <a:r>
              <a:rPr lang="es-ES" sz="1600" b="1" spc="10" dirty="0"/>
              <a:t> </a:t>
            </a:r>
            <a:r>
              <a:rPr lang="es-ES" sz="1600" b="1" spc="-5" dirty="0"/>
              <a:t>la</a:t>
            </a:r>
            <a:r>
              <a:rPr lang="es-ES" sz="1600" b="1" dirty="0"/>
              <a:t> </a:t>
            </a:r>
            <a:r>
              <a:rPr lang="es-ES" sz="1600" b="1" spc="-10" dirty="0"/>
              <a:t>ley</a:t>
            </a:r>
            <a:r>
              <a:rPr lang="es-ES" sz="1600" b="1" dirty="0"/>
              <a:t> </a:t>
            </a:r>
            <a:r>
              <a:rPr lang="es-ES" sz="1600" b="1" spc="-5" dirty="0"/>
              <a:t>1530 </a:t>
            </a:r>
            <a:r>
              <a:rPr lang="es-ES" sz="1600" b="1" spc="-615" dirty="0"/>
              <a:t> </a:t>
            </a:r>
            <a:r>
              <a:rPr lang="es-ES" sz="1600" b="1" spc="-5" dirty="0"/>
              <a:t>del 2012</a:t>
            </a:r>
            <a:r>
              <a:rPr lang="es-ES" sz="1600" b="1" spc="10" dirty="0"/>
              <a:t> </a:t>
            </a:r>
            <a:r>
              <a:rPr lang="es-ES" sz="1600" b="1" dirty="0"/>
              <a:t>SGR.</a:t>
            </a:r>
          </a:p>
          <a:p>
            <a:pPr marL="436245" marR="652780" indent="-287020">
              <a:lnSpc>
                <a:spcPct val="91500"/>
              </a:lnSpc>
              <a:spcBef>
                <a:spcPts val="459"/>
              </a:spcBef>
              <a:buChar char="•"/>
              <a:tabLst>
                <a:tab pos="436880" algn="l"/>
              </a:tabLst>
            </a:pPr>
            <a:r>
              <a:rPr lang="es-ES" sz="1600" b="1" spc="-5" dirty="0"/>
              <a:t>Norma</a:t>
            </a:r>
            <a:r>
              <a:rPr lang="es-ES" sz="1600" b="1" spc="15" dirty="0"/>
              <a:t> </a:t>
            </a:r>
            <a:r>
              <a:rPr lang="es-ES" sz="1600" b="1" spc="-10" dirty="0"/>
              <a:t>que</a:t>
            </a:r>
            <a:r>
              <a:rPr lang="es-ES" sz="1600" b="1" dirty="0"/>
              <a:t> </a:t>
            </a:r>
            <a:r>
              <a:rPr lang="es-ES" sz="1600" b="1" spc="-15" dirty="0"/>
              <a:t>permite</a:t>
            </a:r>
            <a:r>
              <a:rPr lang="es-ES" sz="1600" b="1" spc="10" dirty="0"/>
              <a:t> </a:t>
            </a:r>
            <a:r>
              <a:rPr lang="es-ES" sz="1600" b="1" spc="-15" dirty="0"/>
              <a:t>incorporar </a:t>
            </a:r>
            <a:r>
              <a:rPr lang="es-ES" sz="1600" b="1" spc="-10" dirty="0"/>
              <a:t> </a:t>
            </a:r>
            <a:r>
              <a:rPr lang="es-ES" sz="1600" b="1" spc="-15" dirty="0"/>
              <a:t>nuevo</a:t>
            </a:r>
            <a:r>
              <a:rPr lang="es-ES" sz="1600" b="1" dirty="0"/>
              <a:t> </a:t>
            </a:r>
            <a:r>
              <a:rPr lang="es-ES" sz="1600" b="1" spc="-10" dirty="0"/>
              <a:t>capitulo</a:t>
            </a:r>
            <a:r>
              <a:rPr lang="es-ES" sz="1600" b="1" spc="15" dirty="0"/>
              <a:t> </a:t>
            </a:r>
            <a:r>
              <a:rPr lang="es-ES" sz="1600" b="1" spc="-10" dirty="0"/>
              <a:t>independiente </a:t>
            </a:r>
            <a:r>
              <a:rPr lang="es-ES" sz="1600" b="1" spc="-5" dirty="0"/>
              <a:t> </a:t>
            </a:r>
            <a:r>
              <a:rPr lang="es-ES" sz="1600" b="1" spc="-15" dirty="0"/>
              <a:t>formulado</a:t>
            </a:r>
            <a:r>
              <a:rPr lang="es-ES" sz="1600" b="1" spc="10" dirty="0"/>
              <a:t> </a:t>
            </a:r>
            <a:r>
              <a:rPr lang="es-ES" sz="1600" b="1" spc="-5" dirty="0"/>
              <a:t>a </a:t>
            </a:r>
            <a:r>
              <a:rPr lang="es-ES" sz="1600" b="1" spc="-10" dirty="0"/>
              <a:t>nivel </a:t>
            </a:r>
            <a:r>
              <a:rPr lang="es-ES" sz="1600" b="1" spc="-5" dirty="0"/>
              <a:t>de</a:t>
            </a:r>
            <a:r>
              <a:rPr lang="es-ES" sz="1600" b="1" dirty="0"/>
              <a:t> </a:t>
            </a:r>
            <a:r>
              <a:rPr lang="es-ES" sz="1600" b="1" spc="-20" dirty="0"/>
              <a:t>proyectos/ </a:t>
            </a:r>
            <a:r>
              <a:rPr lang="es-ES" sz="1600" b="1" spc="-615" dirty="0"/>
              <a:t> </a:t>
            </a:r>
            <a:r>
              <a:rPr lang="es-ES" sz="1600" b="1" spc="-10" dirty="0"/>
              <a:t>iniciativas</a:t>
            </a:r>
            <a:endParaRPr lang="es-ES" sz="1600" b="1" dirty="0"/>
          </a:p>
          <a:p>
            <a:pPr marL="436245" marR="448945" indent="-287020">
              <a:lnSpc>
                <a:spcPct val="91600"/>
              </a:lnSpc>
              <a:spcBef>
                <a:spcPts val="509"/>
              </a:spcBef>
              <a:buChar char="•"/>
              <a:tabLst>
                <a:tab pos="436880" algn="l"/>
              </a:tabLst>
            </a:pPr>
            <a:r>
              <a:rPr lang="es-ES" sz="1600" b="1" spc="-5" dirty="0"/>
              <a:t>Norma</a:t>
            </a:r>
            <a:r>
              <a:rPr lang="es-ES" sz="1600" b="1" spc="5" dirty="0"/>
              <a:t> </a:t>
            </a:r>
            <a:r>
              <a:rPr lang="es-ES" sz="1600" b="1" spc="-5" dirty="0"/>
              <a:t>que</a:t>
            </a:r>
            <a:r>
              <a:rPr lang="es-ES" sz="1600" b="1" dirty="0"/>
              <a:t> </a:t>
            </a:r>
            <a:r>
              <a:rPr lang="es-ES" sz="1600" b="1" spc="-10" dirty="0"/>
              <a:t>establece</a:t>
            </a:r>
            <a:r>
              <a:rPr lang="es-ES" sz="1600" b="1" spc="10" dirty="0"/>
              <a:t> </a:t>
            </a:r>
            <a:r>
              <a:rPr lang="es-ES" sz="1600" b="1" spc="-5" dirty="0"/>
              <a:t>la </a:t>
            </a:r>
            <a:r>
              <a:rPr lang="es-ES" sz="1600" b="1" spc="-20" dirty="0"/>
              <a:t>forma</a:t>
            </a:r>
            <a:r>
              <a:rPr lang="es-ES" sz="1600" b="1" spc="10" dirty="0"/>
              <a:t> </a:t>
            </a:r>
            <a:r>
              <a:rPr lang="es-ES" sz="1600" b="1" spc="-10" dirty="0"/>
              <a:t>de </a:t>
            </a:r>
            <a:r>
              <a:rPr lang="es-ES" sz="1600" b="1" spc="-620" dirty="0"/>
              <a:t> </a:t>
            </a:r>
            <a:r>
              <a:rPr lang="es-ES" sz="1600" b="1" spc="-15" dirty="0"/>
              <a:t>realizar</a:t>
            </a:r>
            <a:r>
              <a:rPr lang="es-ES" sz="1600" b="1" spc="10" dirty="0"/>
              <a:t> </a:t>
            </a:r>
            <a:r>
              <a:rPr lang="es-ES" sz="1600" b="1" spc="-5" dirty="0"/>
              <a:t>mesas</a:t>
            </a:r>
            <a:r>
              <a:rPr lang="es-ES" sz="1600" b="1" spc="5" dirty="0"/>
              <a:t> </a:t>
            </a:r>
            <a:r>
              <a:rPr lang="es-ES" sz="1600" b="1" spc="-5" dirty="0"/>
              <a:t>de participación </a:t>
            </a:r>
            <a:r>
              <a:rPr lang="es-ES" sz="1600" b="1" dirty="0"/>
              <a:t> </a:t>
            </a:r>
            <a:r>
              <a:rPr lang="es-ES" sz="1600" b="1" spc="-20" dirty="0"/>
              <a:t>para</a:t>
            </a:r>
            <a:r>
              <a:rPr lang="es-ES" sz="1600" b="1" dirty="0"/>
              <a:t> </a:t>
            </a:r>
            <a:r>
              <a:rPr lang="es-ES" sz="1600" b="1" spc="-15" dirty="0"/>
              <a:t>incorporar</a:t>
            </a:r>
            <a:r>
              <a:rPr lang="es-ES" sz="1600" b="1" spc="35" dirty="0"/>
              <a:t> </a:t>
            </a:r>
            <a:r>
              <a:rPr lang="es-ES" sz="1600" b="1" spc="-20" dirty="0"/>
              <a:t>proyectos</a:t>
            </a:r>
            <a:r>
              <a:rPr lang="es-ES" sz="1600" b="1" spc="-10" dirty="0"/>
              <a:t>/iniciativas </a:t>
            </a:r>
            <a:r>
              <a:rPr lang="es-ES" sz="1600" b="1" spc="-5" dirty="0"/>
              <a:t>al </a:t>
            </a:r>
            <a:r>
              <a:rPr lang="es-ES" sz="1600" b="1" spc="-10" dirty="0"/>
              <a:t>capitulo </a:t>
            </a:r>
            <a:r>
              <a:rPr lang="es-ES" sz="1600" b="1" spc="-620" dirty="0"/>
              <a:t> </a:t>
            </a:r>
            <a:r>
              <a:rPr lang="es-ES" sz="1600" b="1" spc="-10" dirty="0"/>
              <a:t>independiente.</a:t>
            </a:r>
            <a:endParaRPr lang="es-ES" sz="1600" b="1" dirty="0"/>
          </a:p>
          <a:p>
            <a:pPr marL="436245" marR="220345" indent="-287020">
              <a:lnSpc>
                <a:spcPct val="91600"/>
              </a:lnSpc>
              <a:spcBef>
                <a:spcPts val="455"/>
              </a:spcBef>
              <a:buChar char="•"/>
              <a:tabLst>
                <a:tab pos="436880" algn="l"/>
              </a:tabLst>
            </a:pPr>
            <a:r>
              <a:rPr lang="es-ES" sz="1600" b="1" spc="-5" dirty="0"/>
              <a:t>Norma</a:t>
            </a:r>
            <a:r>
              <a:rPr lang="es-ES" sz="1600" b="1" spc="15" dirty="0"/>
              <a:t> </a:t>
            </a:r>
            <a:r>
              <a:rPr lang="es-ES" sz="1600" b="1" spc="-10" dirty="0"/>
              <a:t>que</a:t>
            </a:r>
            <a:r>
              <a:rPr lang="es-ES" sz="1600" b="1" dirty="0"/>
              <a:t> </a:t>
            </a:r>
            <a:r>
              <a:rPr lang="es-ES" sz="1600" b="1" spc="-10" dirty="0"/>
              <a:t>vincula</a:t>
            </a:r>
            <a:r>
              <a:rPr lang="es-ES" sz="1600" b="1" spc="25" dirty="0"/>
              <a:t> </a:t>
            </a:r>
            <a:r>
              <a:rPr lang="es-ES" sz="1600" b="1" spc="-5" dirty="0"/>
              <a:t>criterios</a:t>
            </a:r>
            <a:r>
              <a:rPr lang="es-ES" sz="1600" b="1" spc="10" dirty="0"/>
              <a:t> </a:t>
            </a:r>
            <a:r>
              <a:rPr lang="es-ES" sz="1600" b="1" spc="-10" dirty="0"/>
              <a:t>de </a:t>
            </a:r>
            <a:r>
              <a:rPr lang="es-ES" sz="1600" b="1" spc="-5" dirty="0"/>
              <a:t> </a:t>
            </a:r>
            <a:r>
              <a:rPr lang="es-ES" sz="1600" b="1" spc="-10" dirty="0"/>
              <a:t>priorización</a:t>
            </a:r>
            <a:r>
              <a:rPr lang="es-ES" sz="1600" b="1" spc="25" dirty="0"/>
              <a:t> </a:t>
            </a:r>
            <a:r>
              <a:rPr lang="es-ES" sz="1600" b="1" spc="-5" dirty="0"/>
              <a:t>de</a:t>
            </a:r>
            <a:r>
              <a:rPr lang="es-ES" sz="1600" b="1" spc="-10" dirty="0"/>
              <a:t> </a:t>
            </a:r>
            <a:r>
              <a:rPr lang="es-ES" sz="1600" b="1" spc="-20" dirty="0"/>
              <a:t>proyectos</a:t>
            </a:r>
            <a:r>
              <a:rPr lang="es-ES" sz="1600" b="1" spc="25" dirty="0"/>
              <a:t> </a:t>
            </a:r>
            <a:r>
              <a:rPr lang="es-ES" sz="1600" b="1" spc="-10" dirty="0"/>
              <a:t>según </a:t>
            </a:r>
            <a:r>
              <a:rPr lang="es-ES" sz="1600" b="1" spc="-5" dirty="0"/>
              <a:t> </a:t>
            </a:r>
            <a:r>
              <a:rPr lang="es-ES" sz="1600" b="1" spc="-15" dirty="0"/>
              <a:t>fuente</a:t>
            </a:r>
            <a:r>
              <a:rPr lang="es-ES" sz="1600" b="1" spc="-5" dirty="0"/>
              <a:t> de</a:t>
            </a:r>
            <a:r>
              <a:rPr lang="es-ES" sz="1600" b="1" spc="-15" dirty="0"/>
              <a:t> </a:t>
            </a:r>
            <a:r>
              <a:rPr lang="es-ES" sz="1600" b="1" spc="-5" dirty="0"/>
              <a:t>financiación,</a:t>
            </a:r>
            <a:r>
              <a:rPr lang="es-ES" sz="1600" b="1" spc="20" dirty="0"/>
              <a:t> </a:t>
            </a:r>
            <a:r>
              <a:rPr lang="es-ES" sz="1600" b="1" spc="-15" dirty="0"/>
              <a:t>enfoque</a:t>
            </a:r>
            <a:r>
              <a:rPr lang="es-ES" sz="1600" b="1" spc="-5" dirty="0"/>
              <a:t> </a:t>
            </a:r>
            <a:r>
              <a:rPr lang="es-ES" sz="1600" b="1" spc="-10" dirty="0"/>
              <a:t>de </a:t>
            </a:r>
            <a:r>
              <a:rPr lang="es-ES" sz="1600" b="1" spc="-615" dirty="0"/>
              <a:t> </a:t>
            </a:r>
            <a:r>
              <a:rPr lang="es-ES" sz="1600" b="1" spc="-15" dirty="0"/>
              <a:t>género</a:t>
            </a:r>
            <a:r>
              <a:rPr lang="es-ES" sz="1600" b="1" spc="10" dirty="0"/>
              <a:t> </a:t>
            </a:r>
            <a:r>
              <a:rPr lang="es-ES" sz="1600" b="1" spc="-5" dirty="0"/>
              <a:t>y </a:t>
            </a:r>
            <a:r>
              <a:rPr lang="es-ES" sz="1600" b="1" spc="-15" dirty="0"/>
              <a:t>con</a:t>
            </a:r>
            <a:r>
              <a:rPr lang="es-ES" sz="1600" b="1" spc="10" dirty="0"/>
              <a:t> </a:t>
            </a:r>
            <a:r>
              <a:rPr lang="es-ES" sz="1600" b="1" spc="-10" dirty="0"/>
              <a:t>base</a:t>
            </a:r>
            <a:r>
              <a:rPr lang="es-ES" sz="1600" b="1" spc="-5" dirty="0"/>
              <a:t> </a:t>
            </a:r>
            <a:r>
              <a:rPr lang="es-ES" sz="1600" b="1" dirty="0"/>
              <a:t>al </a:t>
            </a:r>
            <a:r>
              <a:rPr lang="es-ES" sz="1600" b="1" spc="-20" dirty="0"/>
              <a:t>PDD</a:t>
            </a:r>
            <a:r>
              <a:rPr lang="es-ES" sz="1600" b="1" spc="10" dirty="0"/>
              <a:t> </a:t>
            </a:r>
            <a:r>
              <a:rPr lang="es-ES" sz="1600" b="1" spc="-15" dirty="0"/>
              <a:t>vigente.</a:t>
            </a:r>
            <a:endParaRPr lang="es-ES" sz="1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43F302-63E2-4563-8512-C49134301EB7}"/>
              </a:ext>
            </a:extLst>
          </p:cNvPr>
          <p:cNvSpPr txBox="1"/>
          <p:nvPr/>
        </p:nvSpPr>
        <p:spPr>
          <a:xfrm>
            <a:off x="738559" y="2606106"/>
            <a:ext cx="7920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2600" b="1" i="0" u="none" strike="noStrike" kern="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ALCANCE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DE</a:t>
            </a:r>
            <a:r>
              <a:rPr kumimoji="0" lang="es-ES" sz="2600" b="1" i="0" u="none" strike="noStrike" kern="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LA</a:t>
            </a:r>
            <a:r>
              <a:rPr kumimoji="0" lang="es-ES" sz="2600" b="1" i="0" u="none" strike="noStrike" kern="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ES" sz="2600" b="1" i="0" u="none" strike="noStrike" kern="0" cap="none" spc="-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LEY</a:t>
            </a:r>
            <a:r>
              <a:rPr kumimoji="0" lang="es-ES" sz="2600" b="1" i="0" u="none" strike="noStrike" kern="0" cap="none" spc="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2056</a:t>
            </a:r>
            <a:r>
              <a:rPr kumimoji="0" lang="es-ES" sz="2600" b="1" i="0" u="none" strike="noStrike" kern="0" cap="none" spc="-3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ES" sz="2600" b="1" i="0" u="none" strike="noStrike" kern="0" cap="none" spc="-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DEL</a:t>
            </a:r>
            <a:r>
              <a:rPr kumimoji="0" lang="es-ES" sz="2600" b="1" i="0" u="none" strike="noStrike" kern="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>2020</a:t>
            </a:r>
            <a:endParaRPr lang="es-E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69B148-A046-47F2-AA50-2DCBCBC4BBA4}"/>
              </a:ext>
            </a:extLst>
          </p:cNvPr>
          <p:cNvSpPr txBox="1"/>
          <p:nvPr/>
        </p:nvSpPr>
        <p:spPr>
          <a:xfrm rot="10800000" flipH="1" flipV="1">
            <a:off x="450528" y="3312567"/>
            <a:ext cx="3692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</a:rPr>
              <a:t>ENFOQUE DE CIERRE DE  BRECHAS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DESARROLLO 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AGROPECUARIO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INFRAESTRUCTURA VIAL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BA25A9-6349-4552-995F-C24D5C106240}"/>
              </a:ext>
            </a:extLst>
          </p:cNvPr>
          <p:cNvSpPr txBox="1"/>
          <p:nvPr/>
        </p:nvSpPr>
        <p:spPr>
          <a:xfrm flipH="1">
            <a:off x="3978920" y="3098549"/>
            <a:ext cx="572781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marR="1456690">
              <a:lnSpc>
                <a:spcPts val="3960"/>
              </a:lnSpc>
              <a:spcBef>
                <a:spcPts val="530"/>
              </a:spcBef>
              <a:tabLst>
                <a:tab pos="479425" algn="l"/>
              </a:tabLst>
            </a:pPr>
            <a:r>
              <a:rPr lang="es-ES" sz="1800" b="1" spc="-35" dirty="0">
                <a:solidFill>
                  <a:srgbClr val="C00000"/>
                </a:solidFill>
                <a:latin typeface="Calibri"/>
                <a:cs typeface="Calibri"/>
              </a:rPr>
              <a:t>PROYECTOS </a:t>
            </a:r>
            <a:r>
              <a:rPr lang="es-ES" sz="1800" b="1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lang="es-ES" sz="1800" b="1" spc="-40" dirty="0">
                <a:solidFill>
                  <a:srgbClr val="C00000"/>
                </a:solidFill>
                <a:latin typeface="Calibri"/>
                <a:cs typeface="Calibri"/>
              </a:rPr>
              <a:t>INICIATIVAS </a:t>
            </a:r>
            <a:r>
              <a:rPr lang="es-ES" sz="1800" b="1" spc="-15" dirty="0">
                <a:solidFill>
                  <a:srgbClr val="C00000"/>
                </a:solidFill>
                <a:latin typeface="Calibri"/>
                <a:cs typeface="Calibri"/>
              </a:rPr>
              <a:t>ENFOCADAS</a:t>
            </a:r>
            <a:r>
              <a:rPr lang="es-ES"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s-ES" sz="1800" b="1" dirty="0">
                <a:solidFill>
                  <a:srgbClr val="C00000"/>
                </a:solidFill>
                <a:latin typeface="Calibri"/>
                <a:cs typeface="Calibri"/>
              </a:rPr>
              <a:t>A:</a:t>
            </a:r>
          </a:p>
          <a:p>
            <a:pPr marL="478790" indent="-287655">
              <a:lnSpc>
                <a:spcPct val="100000"/>
              </a:lnSpc>
              <a:spcBef>
                <a:spcPts val="215"/>
              </a:spcBef>
              <a:buChar char="•"/>
              <a:tabLst>
                <a:tab pos="479425" algn="l"/>
              </a:tabLst>
            </a:pPr>
            <a:r>
              <a:rPr lang="es-ES" sz="1800" b="1" spc="-20" dirty="0">
                <a:latin typeface="Calibri"/>
                <a:cs typeface="Calibri"/>
              </a:rPr>
              <a:t>DESARROLLO</a:t>
            </a:r>
            <a:r>
              <a:rPr lang="es-ES" sz="1800" b="1" spc="-40" dirty="0">
                <a:latin typeface="Calibri"/>
                <a:cs typeface="Calibri"/>
              </a:rPr>
              <a:t> </a:t>
            </a:r>
            <a:r>
              <a:rPr lang="es-ES" sz="1800" b="1" spc="-5" dirty="0">
                <a:latin typeface="Calibri"/>
                <a:cs typeface="Calibri"/>
              </a:rPr>
              <a:t>SOCIAL</a:t>
            </a:r>
            <a:endParaRPr lang="es-ES" sz="1800" b="1" dirty="0">
              <a:latin typeface="Calibri"/>
              <a:cs typeface="Calibri"/>
            </a:endParaRPr>
          </a:p>
          <a:p>
            <a:pPr marL="478790" indent="-287655">
              <a:lnSpc>
                <a:spcPct val="100000"/>
              </a:lnSpc>
              <a:spcBef>
                <a:spcPts val="300"/>
              </a:spcBef>
              <a:buChar char="•"/>
              <a:tabLst>
                <a:tab pos="479425" algn="l"/>
              </a:tabLst>
            </a:pPr>
            <a:r>
              <a:rPr lang="es-ES" sz="1800" b="1" spc="-20" dirty="0">
                <a:latin typeface="Calibri"/>
                <a:cs typeface="Calibri"/>
              </a:rPr>
              <a:t>DESARROLLO</a:t>
            </a:r>
            <a:r>
              <a:rPr lang="es-ES" sz="1800" b="1" spc="-40" dirty="0">
                <a:latin typeface="Calibri"/>
                <a:cs typeface="Calibri"/>
              </a:rPr>
              <a:t> </a:t>
            </a:r>
            <a:r>
              <a:rPr lang="es-ES" sz="1800" b="1" spc="-15" dirty="0">
                <a:latin typeface="Calibri"/>
                <a:cs typeface="Calibri"/>
              </a:rPr>
              <a:t>ECONÓMICO</a:t>
            </a:r>
            <a:endParaRPr lang="es-ES" sz="1800" b="1" dirty="0">
              <a:latin typeface="Calibri"/>
              <a:cs typeface="Calibri"/>
            </a:endParaRPr>
          </a:p>
          <a:p>
            <a:pPr marL="478790" indent="-287655">
              <a:lnSpc>
                <a:spcPct val="100000"/>
              </a:lnSpc>
              <a:spcBef>
                <a:spcPts val="295"/>
              </a:spcBef>
              <a:buChar char="•"/>
              <a:tabLst>
                <a:tab pos="479425" algn="l"/>
              </a:tabLst>
            </a:pPr>
            <a:r>
              <a:rPr lang="es-ES" sz="1800" b="1" spc="-20" dirty="0">
                <a:latin typeface="Calibri"/>
                <a:cs typeface="Calibri"/>
              </a:rPr>
              <a:t>DESARROLLO</a:t>
            </a:r>
            <a:r>
              <a:rPr lang="es-ES" sz="1800" b="1" spc="-30" dirty="0">
                <a:latin typeface="Calibri"/>
                <a:cs typeface="Calibri"/>
              </a:rPr>
              <a:t> </a:t>
            </a:r>
            <a:r>
              <a:rPr lang="es-ES" sz="1800" b="1" spc="-35" dirty="0">
                <a:latin typeface="Calibri"/>
                <a:cs typeface="Calibri"/>
              </a:rPr>
              <a:t>AMBIENTAL</a:t>
            </a:r>
            <a:r>
              <a:rPr lang="es-ES" sz="1800" b="1" dirty="0">
                <a:latin typeface="Calibri"/>
                <a:cs typeface="Calibri"/>
              </a:rPr>
              <a:t>   </a:t>
            </a:r>
          </a:p>
          <a:p>
            <a:pPr marL="191135">
              <a:lnSpc>
                <a:spcPct val="100000"/>
              </a:lnSpc>
              <a:spcBef>
                <a:spcPts val="295"/>
              </a:spcBef>
              <a:tabLst>
                <a:tab pos="479425" algn="l"/>
              </a:tabLst>
            </a:pPr>
            <a:r>
              <a:rPr lang="es-ES" sz="1800" b="1" spc="-5" dirty="0">
                <a:latin typeface="Calibri"/>
                <a:cs typeface="Calibri"/>
              </a:rPr>
              <a:t>En </a:t>
            </a:r>
            <a:r>
              <a:rPr lang="es-ES" sz="1800" b="1" dirty="0">
                <a:latin typeface="Calibri"/>
                <a:cs typeface="Calibri"/>
              </a:rPr>
              <a:t>el </a:t>
            </a:r>
            <a:r>
              <a:rPr lang="es-ES" sz="1800" b="1" spc="-15" dirty="0">
                <a:latin typeface="Calibri"/>
                <a:cs typeface="Calibri"/>
              </a:rPr>
              <a:t>marco </a:t>
            </a:r>
            <a:r>
              <a:rPr lang="es-ES" sz="1800" b="1" spc="-5" dirty="0">
                <a:latin typeface="Calibri"/>
                <a:cs typeface="Calibri"/>
              </a:rPr>
              <a:t>de </a:t>
            </a:r>
            <a:r>
              <a:rPr lang="es-ES" sz="1800" b="1" dirty="0">
                <a:latin typeface="Calibri"/>
                <a:cs typeface="Calibri"/>
              </a:rPr>
              <a:t>las </a:t>
            </a:r>
            <a:r>
              <a:rPr lang="es-ES" sz="1800" b="1" spc="-10" dirty="0">
                <a:latin typeface="Calibri"/>
                <a:cs typeface="Calibri"/>
              </a:rPr>
              <a:t>competencias </a:t>
            </a:r>
            <a:r>
              <a:rPr lang="es-ES" sz="1800" b="1" spc="-5" dirty="0">
                <a:latin typeface="Calibri"/>
                <a:cs typeface="Calibri"/>
              </a:rPr>
              <a:t>de</a:t>
            </a:r>
            <a:r>
              <a:rPr lang="es-ES" sz="1800" b="1" spc="-15" dirty="0">
                <a:latin typeface="Calibri"/>
                <a:cs typeface="Calibri"/>
              </a:rPr>
              <a:t> </a:t>
            </a:r>
            <a:r>
              <a:rPr lang="es-ES" sz="1800" b="1" dirty="0">
                <a:latin typeface="Calibri"/>
                <a:cs typeface="Calibri"/>
              </a:rPr>
              <a:t>la</a:t>
            </a:r>
            <a:r>
              <a:rPr lang="es-ES" sz="1800" b="1" spc="-5" dirty="0">
                <a:latin typeface="Calibri"/>
                <a:cs typeface="Calibri"/>
              </a:rPr>
              <a:t> ET</a:t>
            </a:r>
            <a:r>
              <a:rPr lang="es-ES" sz="1800" b="1" spc="-10" dirty="0">
                <a:latin typeface="Calibri"/>
                <a:cs typeface="Calibri"/>
              </a:rPr>
              <a:t> </a:t>
            </a:r>
          </a:p>
          <a:p>
            <a:pPr marL="191135">
              <a:lnSpc>
                <a:spcPct val="100000"/>
              </a:lnSpc>
              <a:spcBef>
                <a:spcPts val="295"/>
              </a:spcBef>
              <a:tabLst>
                <a:tab pos="479425" algn="l"/>
              </a:tabLst>
            </a:pPr>
            <a:r>
              <a:rPr lang="es-ES" sz="1800" b="1" dirty="0">
                <a:latin typeface="Calibri"/>
                <a:cs typeface="Calibri"/>
              </a:rPr>
              <a:t>y</a:t>
            </a:r>
            <a:r>
              <a:rPr lang="es-ES" sz="1800" b="1" spc="-5" dirty="0">
                <a:latin typeface="Calibri"/>
                <a:cs typeface="Calibri"/>
              </a:rPr>
              <a:t> </a:t>
            </a:r>
            <a:r>
              <a:rPr lang="es-ES" sz="1800" b="1" spc="-10" dirty="0">
                <a:latin typeface="Calibri"/>
                <a:cs typeface="Calibri"/>
              </a:rPr>
              <a:t>evitando</a:t>
            </a:r>
            <a:r>
              <a:rPr lang="es-ES" sz="1800" b="1" spc="-20" dirty="0">
                <a:latin typeface="Calibri"/>
                <a:cs typeface="Calibri"/>
              </a:rPr>
              <a:t> </a:t>
            </a:r>
            <a:r>
              <a:rPr lang="es-ES" sz="1800" b="1" spc="-5" dirty="0">
                <a:latin typeface="Calibri"/>
                <a:cs typeface="Calibri"/>
              </a:rPr>
              <a:t>duplicidad</a:t>
            </a:r>
            <a:endParaRPr lang="es-ES" sz="1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76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2B5D30-D470-4B44-8959-56C4F6714173}"/>
              </a:ext>
            </a:extLst>
          </p:cNvPr>
          <p:cNvSpPr txBox="1"/>
          <p:nvPr/>
        </p:nvSpPr>
        <p:spPr>
          <a:xfrm>
            <a:off x="522536" y="360239"/>
            <a:ext cx="8148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200" b="1" i="0" u="none" strike="noStrike" kern="1200" cap="none" spc="8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ES" sz="2600" b="1" i="0" u="none" strike="noStrike" kern="1200" cap="none" spc="8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 BUSCA LA LEY 2056  </a:t>
            </a:r>
            <a:endParaRPr lang="es-E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E93590-EA87-40E5-A7AA-F4D0181975F7}"/>
              </a:ext>
            </a:extLst>
          </p:cNvPr>
          <p:cNvSpPr txBox="1"/>
          <p:nvPr/>
        </p:nvSpPr>
        <p:spPr>
          <a:xfrm>
            <a:off x="306151" y="1163766"/>
            <a:ext cx="8869086" cy="4629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lvl="0" indent="-3479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97222"/>
              <a:buFontTx/>
              <a:buAutoNum type="arabicPeriod"/>
              <a:tabLst>
                <a:tab pos="360680" algn="l"/>
              </a:tabLst>
              <a:defRPr/>
            </a:pP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Pertinencia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7055" marR="0" lvl="0" indent="-55499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7222"/>
              <a:buFontTx/>
              <a:buAutoNum type="arabicPeriod"/>
              <a:tabLst>
                <a:tab pos="567055" algn="l"/>
                <a:tab pos="567690" algn="l"/>
              </a:tabLst>
              <a:defRPr/>
            </a:pP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Viabilidad</a:t>
            </a:r>
          </a:p>
          <a:p>
            <a:pPr marL="567055" marR="0" lvl="0" indent="-55499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7222"/>
              <a:buFontTx/>
              <a:buAutoNum type="arabicPeriod"/>
              <a:tabLst>
                <a:tab pos="567055" algn="l"/>
                <a:tab pos="567690" algn="l"/>
              </a:tabLst>
              <a:defRPr/>
            </a:pPr>
            <a:r>
              <a:rPr lang="es-ES" sz="2400" spc="-5" dirty="0">
                <a:solidFill>
                  <a:prstClr val="black"/>
                </a:solidFill>
                <a:latin typeface="Calibri"/>
                <a:cs typeface="Calibri"/>
              </a:rPr>
              <a:t>Sostenibilidad</a:t>
            </a:r>
          </a:p>
          <a:p>
            <a:pPr marL="567055" marR="0" lvl="0" indent="-55499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7222"/>
              <a:buFontTx/>
              <a:buAutoNum type="arabicPeriod"/>
              <a:tabLst>
                <a:tab pos="567055" algn="l"/>
                <a:tab pos="567690" algn="l"/>
              </a:tabLst>
              <a:defRPr/>
            </a:pP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Impacto</a:t>
            </a:r>
          </a:p>
          <a:p>
            <a:pPr marL="538163" marR="5080" indent="-525463" algn="just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90220" algn="l"/>
              </a:tabLst>
            </a:pPr>
            <a:r>
              <a:rPr lang="es-ES" sz="2400" spc="-5" dirty="0">
                <a:latin typeface="Calibri"/>
                <a:cs typeface="Calibri"/>
              </a:rPr>
              <a:t>    Articulación </a:t>
            </a:r>
            <a:r>
              <a:rPr lang="es-ES" sz="2400" dirty="0">
                <a:latin typeface="Calibri"/>
                <a:cs typeface="Calibri"/>
              </a:rPr>
              <a:t>con </a:t>
            </a:r>
            <a:r>
              <a:rPr lang="es-ES" sz="2400" spc="-10" dirty="0">
                <a:latin typeface="Calibri"/>
                <a:cs typeface="Calibri"/>
              </a:rPr>
              <a:t>planes </a:t>
            </a:r>
            <a:r>
              <a:rPr lang="es-ES" sz="2400" dirty="0">
                <a:latin typeface="Calibri"/>
                <a:cs typeface="Calibri"/>
              </a:rPr>
              <a:t>y </a:t>
            </a:r>
            <a:r>
              <a:rPr lang="es-ES" sz="2400" spc="-5" dirty="0">
                <a:latin typeface="Calibri"/>
                <a:cs typeface="Calibri"/>
              </a:rPr>
              <a:t>políticas nacionales </a:t>
            </a:r>
            <a:r>
              <a:rPr lang="es-ES" sz="2400" dirty="0">
                <a:latin typeface="Calibri"/>
                <a:cs typeface="Calibri"/>
              </a:rPr>
              <a:t>y, </a:t>
            </a:r>
            <a:r>
              <a:rPr lang="es-ES" sz="2400" spc="-5" dirty="0">
                <a:latin typeface="Calibri"/>
                <a:cs typeface="Calibri"/>
              </a:rPr>
              <a:t>planes </a:t>
            </a:r>
            <a:r>
              <a:rPr lang="es-ES" sz="2400" dirty="0">
                <a:latin typeface="Calibri"/>
                <a:cs typeface="Calibri"/>
              </a:rPr>
              <a:t>de desarrollo</a:t>
            </a:r>
            <a:r>
              <a:rPr lang="es-ES" sz="2400" spc="5" dirty="0">
                <a:latin typeface="Calibri"/>
                <a:cs typeface="Calibri"/>
              </a:rPr>
              <a:t> 	departamental y municipal</a:t>
            </a:r>
            <a:endParaRPr lang="es-ES" sz="2400" dirty="0">
              <a:latin typeface="Calibri"/>
              <a:cs typeface="Calibri"/>
            </a:endParaRPr>
          </a:p>
          <a:p>
            <a:pPr marL="538163" marR="5080" indent="-525463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530860" algn="l"/>
              </a:tabLst>
            </a:pPr>
            <a:r>
              <a:rPr lang="es-ES" sz="2400" spc="-5" dirty="0">
                <a:latin typeface="Calibri"/>
                <a:cs typeface="Calibri"/>
              </a:rPr>
              <a:t>    Mejoramiento en el  Índice de Necesidades </a:t>
            </a:r>
            <a:r>
              <a:rPr lang="es-ES" sz="2400" dirty="0">
                <a:latin typeface="Calibri"/>
                <a:cs typeface="Calibri"/>
              </a:rPr>
              <a:t>Básicas </a:t>
            </a:r>
            <a:r>
              <a:rPr lang="es-ES" sz="2400" spc="-5" dirty="0">
                <a:latin typeface="Calibri"/>
                <a:cs typeface="Calibri"/>
              </a:rPr>
              <a:t>Insatisfechas(NBI) 	</a:t>
            </a:r>
            <a:r>
              <a:rPr lang="es-ES" sz="2400" dirty="0">
                <a:latin typeface="Calibri"/>
                <a:cs typeface="Calibri"/>
              </a:rPr>
              <a:t>y las </a:t>
            </a:r>
            <a:r>
              <a:rPr lang="es-ES" sz="2400" spc="-5" dirty="0">
                <a:latin typeface="Calibri"/>
                <a:cs typeface="Calibri"/>
              </a:rPr>
              <a:t>condiciones </a:t>
            </a:r>
            <a:r>
              <a:rPr lang="es-ES" sz="2400" dirty="0">
                <a:latin typeface="Calibri"/>
                <a:cs typeface="Calibri"/>
              </a:rPr>
              <a:t>de </a:t>
            </a:r>
            <a:r>
              <a:rPr lang="es-ES" sz="2400" spc="-10" dirty="0">
                <a:latin typeface="Calibri"/>
                <a:cs typeface="Calibri"/>
              </a:rPr>
              <a:t>empleo, </a:t>
            </a:r>
            <a:r>
              <a:rPr lang="es-ES" sz="2400" spc="-5" dirty="0">
                <a:latin typeface="Calibri"/>
                <a:cs typeface="Calibri"/>
              </a:rPr>
              <a:t>este </a:t>
            </a:r>
            <a:r>
              <a:rPr lang="es-ES" sz="2400" dirty="0">
                <a:latin typeface="Calibri"/>
                <a:cs typeface="Calibri"/>
              </a:rPr>
              <a:t> </a:t>
            </a:r>
            <a:r>
              <a:rPr lang="es-ES" sz="2400" spc="-5" dirty="0">
                <a:latin typeface="Calibri"/>
                <a:cs typeface="Calibri"/>
              </a:rPr>
              <a:t>último </a:t>
            </a:r>
            <a:r>
              <a:rPr lang="es-ES" sz="2400" spc="-10" dirty="0">
                <a:latin typeface="Calibri"/>
                <a:cs typeface="Calibri"/>
              </a:rPr>
              <a:t>incluido </a:t>
            </a:r>
            <a:r>
              <a:rPr lang="es-ES" sz="2400" dirty="0">
                <a:latin typeface="Calibri"/>
                <a:cs typeface="Calibri"/>
              </a:rPr>
              <a:t>como </a:t>
            </a:r>
            <a:r>
              <a:rPr lang="es-ES" sz="2400" spc="-5" dirty="0">
                <a:latin typeface="Calibri"/>
                <a:cs typeface="Calibri"/>
              </a:rPr>
              <a:t>una </a:t>
            </a:r>
            <a:r>
              <a:rPr lang="es-ES" sz="2400" spc="-10" dirty="0">
                <a:latin typeface="Calibri"/>
                <a:cs typeface="Calibri"/>
              </a:rPr>
              <a:t>nueva 	</a:t>
            </a:r>
            <a:r>
              <a:rPr lang="es-ES" sz="2400" spc="-5" dirty="0">
                <a:latin typeface="Calibri"/>
                <a:cs typeface="Calibri"/>
              </a:rPr>
              <a:t>característica </a:t>
            </a:r>
            <a:r>
              <a:rPr lang="es-ES" sz="2400" dirty="0">
                <a:latin typeface="Calibri"/>
                <a:cs typeface="Calibri"/>
              </a:rPr>
              <a:t>que </a:t>
            </a:r>
            <a:r>
              <a:rPr lang="es-ES" sz="2400" spc="-5" dirty="0">
                <a:latin typeface="Calibri"/>
                <a:cs typeface="Calibri"/>
              </a:rPr>
              <a:t>menciona </a:t>
            </a:r>
            <a:r>
              <a:rPr lang="es-ES" sz="2400" spc="-800" dirty="0">
                <a:latin typeface="Calibri"/>
                <a:cs typeface="Calibri"/>
              </a:rPr>
              <a:t> </a:t>
            </a:r>
            <a:r>
              <a:rPr lang="es-ES" sz="2400" dirty="0">
                <a:latin typeface="Calibri"/>
                <a:cs typeface="Calibri"/>
              </a:rPr>
              <a:t>la</a:t>
            </a:r>
            <a:r>
              <a:rPr lang="es-ES" sz="2400" spc="-15" dirty="0">
                <a:latin typeface="Calibri"/>
                <a:cs typeface="Calibri"/>
              </a:rPr>
              <a:t> </a:t>
            </a:r>
            <a:r>
              <a:rPr lang="es-ES" sz="2400" spc="-5" dirty="0">
                <a:latin typeface="Calibri"/>
                <a:cs typeface="Calibri"/>
              </a:rPr>
              <a:t>Ley</a:t>
            </a:r>
            <a:r>
              <a:rPr lang="es-ES" sz="2400" spc="-10" dirty="0">
                <a:latin typeface="Calibri"/>
                <a:cs typeface="Calibri"/>
              </a:rPr>
              <a:t> </a:t>
            </a:r>
            <a:r>
              <a:rPr lang="es-ES" sz="2400" spc="-5" dirty="0">
                <a:latin typeface="Calibri"/>
                <a:cs typeface="Calibri"/>
              </a:rPr>
              <a:t>2056</a:t>
            </a:r>
            <a:r>
              <a:rPr lang="es-ES" sz="2400" dirty="0">
                <a:latin typeface="Calibri"/>
                <a:cs typeface="Calibri"/>
              </a:rPr>
              <a:t> de</a:t>
            </a:r>
            <a:r>
              <a:rPr lang="es-ES" sz="2400" spc="-15" dirty="0">
                <a:latin typeface="Calibri"/>
                <a:cs typeface="Calibri"/>
              </a:rPr>
              <a:t> </a:t>
            </a:r>
            <a:r>
              <a:rPr lang="es-ES" sz="2400" spc="-5" dirty="0">
                <a:latin typeface="Calibri"/>
                <a:cs typeface="Calibri"/>
              </a:rPr>
              <a:t>2020</a:t>
            </a:r>
            <a:endParaRPr lang="es-ES" sz="2400" dirty="0">
              <a:latin typeface="Calibri"/>
              <a:cs typeface="Calibri"/>
            </a:endParaRPr>
          </a:p>
          <a:p>
            <a:pPr marL="567055" marR="0" lvl="0" indent="-55499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7222"/>
              <a:buFontTx/>
              <a:buAutoNum type="arabicPeriod"/>
              <a:tabLst>
                <a:tab pos="567055" algn="l"/>
                <a:tab pos="567690" algn="l"/>
              </a:tabLst>
              <a:defRPr/>
            </a:pPr>
            <a:endParaRPr kumimoji="0" lang="es-ES" sz="3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7055" marR="0" lvl="0" indent="-55499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7222"/>
              <a:buFontTx/>
              <a:buAutoNum type="arabicPeriod"/>
              <a:tabLst>
                <a:tab pos="567055" algn="l"/>
                <a:tab pos="567690" algn="l"/>
              </a:tabLst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02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id="{320E0A7F-6FDF-4AAE-95BE-2E1F0943427A}"/>
              </a:ext>
            </a:extLst>
          </p:cNvPr>
          <p:cNvSpPr txBox="1">
            <a:spLocks/>
          </p:cNvSpPr>
          <p:nvPr/>
        </p:nvSpPr>
        <p:spPr>
          <a:xfrm>
            <a:off x="704850" y="81586"/>
            <a:ext cx="79883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DE FINANCIACION RECURSOS SGR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806C97-58A7-4DCE-B9B7-38967D28F7D7}"/>
              </a:ext>
            </a:extLst>
          </p:cNvPr>
          <p:cNvSpPr txBox="1"/>
          <p:nvPr/>
        </p:nvSpPr>
        <p:spPr>
          <a:xfrm>
            <a:off x="162496" y="2280354"/>
            <a:ext cx="3167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SEGUN LA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LEY</a:t>
            </a:r>
            <a:r>
              <a:rPr kumimoji="0" lang="es-ES" sz="3600" b="1" i="0" u="none" strike="noStrike" kern="1200" cap="none" spc="-1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2056</a:t>
            </a:r>
            <a:r>
              <a:rPr kumimoji="0" lang="es-ES" sz="3600" b="1" i="0" u="none" strike="noStrike" kern="1200" cap="none" spc="-3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3600" b="1" i="0" u="none" strike="noStrike" kern="1200" cap="none" spc="-1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r>
              <a:rPr kumimoji="0" lang="es-ES" sz="3600" b="1" i="0" u="none" strike="noStrike" kern="1200" cap="none" spc="-3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AA5F37F-3F7A-43A3-AD5D-C62866ED59E3}"/>
              </a:ext>
            </a:extLst>
          </p:cNvPr>
          <p:cNvSpPr/>
          <p:nvPr/>
        </p:nvSpPr>
        <p:spPr>
          <a:xfrm>
            <a:off x="3659774" y="3017389"/>
            <a:ext cx="5431714" cy="2404345"/>
          </a:xfrm>
          <a:custGeom>
            <a:avLst/>
            <a:gdLst/>
            <a:ahLst/>
            <a:cxnLst/>
            <a:rect l="l" t="t" r="r" b="b"/>
            <a:pathLst>
              <a:path w="8229600" h="2834640">
                <a:moveTo>
                  <a:pt x="6812280" y="0"/>
                </a:moveTo>
                <a:lnTo>
                  <a:pt x="6812280" y="354329"/>
                </a:lnTo>
                <a:lnTo>
                  <a:pt x="0" y="354329"/>
                </a:lnTo>
                <a:lnTo>
                  <a:pt x="0" y="2480310"/>
                </a:lnTo>
                <a:lnTo>
                  <a:pt x="6812280" y="2480310"/>
                </a:lnTo>
                <a:lnTo>
                  <a:pt x="6812280" y="2834640"/>
                </a:lnTo>
                <a:lnTo>
                  <a:pt x="8229600" y="1417320"/>
                </a:lnTo>
                <a:lnTo>
                  <a:pt x="681228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9804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90A42F1-6294-41D6-9534-96F512B2D7B7}"/>
              </a:ext>
            </a:extLst>
          </p:cNvPr>
          <p:cNvSpPr/>
          <p:nvPr/>
        </p:nvSpPr>
        <p:spPr>
          <a:xfrm>
            <a:off x="3659774" y="432247"/>
            <a:ext cx="5431714" cy="2404345"/>
          </a:xfrm>
          <a:custGeom>
            <a:avLst/>
            <a:gdLst/>
            <a:ahLst/>
            <a:cxnLst/>
            <a:rect l="l" t="t" r="r" b="b"/>
            <a:pathLst>
              <a:path w="8229600" h="2834640">
                <a:moveTo>
                  <a:pt x="6812280" y="0"/>
                </a:moveTo>
                <a:lnTo>
                  <a:pt x="6812280" y="354329"/>
                </a:lnTo>
                <a:lnTo>
                  <a:pt x="0" y="354329"/>
                </a:lnTo>
                <a:lnTo>
                  <a:pt x="0" y="2480310"/>
                </a:lnTo>
                <a:lnTo>
                  <a:pt x="6812280" y="2480310"/>
                </a:lnTo>
                <a:lnTo>
                  <a:pt x="6812280" y="2834640"/>
                </a:lnTo>
                <a:lnTo>
                  <a:pt x="8229600" y="1417320"/>
                </a:lnTo>
                <a:lnTo>
                  <a:pt x="681228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194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2D6173-66F9-4F6E-8CFC-5F8458A08984}"/>
              </a:ext>
            </a:extLst>
          </p:cNvPr>
          <p:cNvSpPr txBox="1"/>
          <p:nvPr/>
        </p:nvSpPr>
        <p:spPr>
          <a:xfrm>
            <a:off x="3659774" y="732169"/>
            <a:ext cx="4816101" cy="178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ts val="3410"/>
              </a:lnSpc>
              <a:spcBef>
                <a:spcPts val="465"/>
              </a:spcBef>
              <a:buChar char="•"/>
              <a:tabLst>
                <a:tab pos="299720" algn="l"/>
              </a:tabLst>
            </a:pPr>
            <a:r>
              <a:rPr lang="es-ES" sz="1800" b="1" spc="-5" dirty="0">
                <a:latin typeface="Calibri"/>
                <a:cs typeface="Calibri"/>
              </a:rPr>
              <a:t>ES LA IDEA GENERAL. Identificación</a:t>
            </a:r>
            <a:r>
              <a:rPr lang="es-ES" sz="1800" b="1" dirty="0">
                <a:latin typeface="Calibri"/>
                <a:cs typeface="Calibri"/>
              </a:rPr>
              <a:t> de</a:t>
            </a:r>
            <a:r>
              <a:rPr lang="es-ES" sz="1800" b="1" spc="-5" dirty="0">
                <a:latin typeface="Calibri"/>
                <a:cs typeface="Calibri"/>
              </a:rPr>
              <a:t> una</a:t>
            </a:r>
            <a:r>
              <a:rPr lang="es-ES" sz="1800" b="1" spc="5" dirty="0">
                <a:latin typeface="Calibri"/>
                <a:cs typeface="Calibri"/>
              </a:rPr>
              <a:t> </a:t>
            </a:r>
            <a:r>
              <a:rPr lang="es-ES" sz="1800" b="1" dirty="0">
                <a:latin typeface="Calibri"/>
                <a:cs typeface="Calibri"/>
              </a:rPr>
              <a:t>oportunidad</a:t>
            </a:r>
            <a:r>
              <a:rPr lang="es-ES" sz="1800" b="1" spc="-10" dirty="0">
                <a:latin typeface="Calibri"/>
                <a:cs typeface="Calibri"/>
              </a:rPr>
              <a:t> </a:t>
            </a:r>
            <a:r>
              <a:rPr lang="es-ES" sz="1800" b="1" dirty="0">
                <a:latin typeface="Calibri"/>
                <a:cs typeface="Calibri"/>
              </a:rPr>
              <a:t>de </a:t>
            </a:r>
            <a:r>
              <a:rPr lang="es-ES" sz="1800" b="1" spc="5" dirty="0">
                <a:latin typeface="Calibri"/>
                <a:cs typeface="Calibri"/>
              </a:rPr>
              <a:t> </a:t>
            </a:r>
            <a:r>
              <a:rPr lang="es-ES" sz="1800" b="1" spc="-15" dirty="0">
                <a:latin typeface="Calibri"/>
                <a:cs typeface="Calibri"/>
              </a:rPr>
              <a:t>mejora</a:t>
            </a:r>
            <a:r>
              <a:rPr lang="es-ES" sz="1800" b="1" spc="10" dirty="0">
                <a:latin typeface="Calibri"/>
                <a:cs typeface="Calibri"/>
              </a:rPr>
              <a:t>  </a:t>
            </a:r>
            <a:r>
              <a:rPr lang="es-ES" sz="1800" b="1" spc="-5" dirty="0">
                <a:latin typeface="Calibri"/>
                <a:cs typeface="Calibri"/>
              </a:rPr>
              <a:t>que</a:t>
            </a:r>
            <a:r>
              <a:rPr lang="es-ES" sz="1800" b="1" spc="5" dirty="0">
                <a:latin typeface="Calibri"/>
                <a:cs typeface="Calibri"/>
              </a:rPr>
              <a:t> </a:t>
            </a:r>
            <a:r>
              <a:rPr lang="es-ES" sz="1800" b="1" spc="-10" dirty="0">
                <a:latin typeface="Calibri"/>
                <a:cs typeface="Calibri"/>
              </a:rPr>
              <a:t>es</a:t>
            </a:r>
            <a:r>
              <a:rPr lang="es-ES" sz="1800" b="1" spc="5" dirty="0">
                <a:latin typeface="Calibri"/>
                <a:cs typeface="Calibri"/>
              </a:rPr>
              <a:t> </a:t>
            </a:r>
            <a:r>
              <a:rPr lang="es-ES" sz="1800" b="1" spc="-10" dirty="0">
                <a:latin typeface="Calibri"/>
                <a:cs typeface="Calibri"/>
              </a:rPr>
              <a:t>susceptible</a:t>
            </a:r>
            <a:r>
              <a:rPr lang="es-ES" sz="1800" b="1" spc="10" dirty="0">
                <a:latin typeface="Calibri"/>
                <a:cs typeface="Calibri"/>
              </a:rPr>
              <a:t> </a:t>
            </a:r>
            <a:r>
              <a:rPr lang="es-ES" sz="1800" b="1" spc="-5" dirty="0">
                <a:latin typeface="Calibri"/>
                <a:cs typeface="Calibri"/>
              </a:rPr>
              <a:t>de</a:t>
            </a:r>
            <a:r>
              <a:rPr lang="es-ES" sz="1800" b="1" spc="5" dirty="0">
                <a:latin typeface="Calibri"/>
                <a:cs typeface="Calibri"/>
              </a:rPr>
              <a:t> </a:t>
            </a:r>
            <a:r>
              <a:rPr lang="es-ES" sz="1800" b="1" spc="-15" dirty="0">
                <a:latin typeface="Calibri"/>
                <a:cs typeface="Calibri"/>
              </a:rPr>
              <a:t>formularse</a:t>
            </a:r>
            <a:r>
              <a:rPr lang="es-ES" sz="1800" b="1" dirty="0">
                <a:latin typeface="Calibri"/>
                <a:cs typeface="Calibri"/>
              </a:rPr>
              <a:t> </a:t>
            </a:r>
            <a:r>
              <a:rPr lang="es-ES" sz="1800" b="1" spc="-5" dirty="0">
                <a:latin typeface="Calibri"/>
                <a:cs typeface="Calibri"/>
              </a:rPr>
              <a:t>y </a:t>
            </a:r>
            <a:r>
              <a:rPr lang="es-ES" sz="1800" b="1" spc="-685" dirty="0">
                <a:latin typeface="Calibri"/>
                <a:cs typeface="Calibri"/>
              </a:rPr>
              <a:t> </a:t>
            </a:r>
            <a:r>
              <a:rPr lang="es-ES" sz="1800" b="1" spc="-15" dirty="0">
                <a:latin typeface="Calibri"/>
                <a:cs typeface="Calibri"/>
              </a:rPr>
              <a:t>estructurarse</a:t>
            </a:r>
            <a:r>
              <a:rPr lang="es-ES" sz="1800" b="1" spc="15" dirty="0">
                <a:latin typeface="Calibri"/>
                <a:cs typeface="Calibri"/>
              </a:rPr>
              <a:t> </a:t>
            </a:r>
            <a:r>
              <a:rPr lang="es-ES" sz="1800" b="1" spc="-15" dirty="0">
                <a:latin typeface="Calibri"/>
                <a:cs typeface="Calibri"/>
              </a:rPr>
              <a:t>como</a:t>
            </a:r>
            <a:r>
              <a:rPr lang="es-ES" sz="1800" b="1" spc="10" dirty="0">
                <a:latin typeface="Calibri"/>
                <a:cs typeface="Calibri"/>
              </a:rPr>
              <a:t> </a:t>
            </a:r>
            <a:r>
              <a:rPr lang="es-ES" sz="1800" b="1" spc="-20" dirty="0">
                <a:latin typeface="Calibri"/>
                <a:cs typeface="Calibri"/>
              </a:rPr>
              <a:t>proyecto</a:t>
            </a:r>
            <a:r>
              <a:rPr lang="es-ES" sz="1800" b="1" spc="20" dirty="0">
                <a:latin typeface="Calibri"/>
                <a:cs typeface="Calibri"/>
              </a:rPr>
              <a:t> </a:t>
            </a:r>
            <a:r>
              <a:rPr lang="es-ES" sz="1800" b="1" spc="-5" dirty="0">
                <a:latin typeface="Calibri"/>
                <a:cs typeface="Calibri"/>
              </a:rPr>
              <a:t>de</a:t>
            </a:r>
            <a:r>
              <a:rPr lang="es-ES" sz="1800" b="1" spc="10" dirty="0">
                <a:latin typeface="Calibri"/>
                <a:cs typeface="Calibri"/>
              </a:rPr>
              <a:t> </a:t>
            </a:r>
            <a:r>
              <a:rPr lang="es-ES" sz="1800" b="1" spc="-20" dirty="0">
                <a:latin typeface="Calibri"/>
                <a:cs typeface="Calibri"/>
              </a:rPr>
              <a:t>inversión. </a:t>
            </a:r>
            <a:endParaRPr lang="es-ES" sz="1800" b="1" dirty="0">
              <a:latin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B56C1E-2715-40E7-9E58-9EBF975740F8}"/>
              </a:ext>
            </a:extLst>
          </p:cNvPr>
          <p:cNvSpPr txBox="1"/>
          <p:nvPr/>
        </p:nvSpPr>
        <p:spPr>
          <a:xfrm>
            <a:off x="3546872" y="3090977"/>
            <a:ext cx="477610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ts val="341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720" algn="l"/>
                <a:tab pos="3414395" algn="l"/>
                <a:tab pos="3754754" algn="l"/>
              </a:tabLst>
              <a:defRPr/>
            </a:pPr>
            <a:r>
              <a:rPr kumimoji="0" lang="es-E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 LA MATERIALIZACION DE LA INICIATIVA EN SUS DIFERENTES </a:t>
            </a:r>
            <a:r>
              <a:rPr lang="es-ES" sz="1400" b="1" spc="-5" dirty="0">
                <a:solidFill>
                  <a:prstClr val="black"/>
                </a:solidFill>
                <a:latin typeface="Calibri"/>
                <a:cs typeface="Calibri"/>
              </a:rPr>
              <a:t>FASES.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Actividades</a:t>
            </a:r>
            <a:r>
              <a:rPr kumimoji="0" lang="es-ES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limitadas</a:t>
            </a:r>
            <a:r>
              <a:rPr kumimoji="0" lang="es-ES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lang="es-ES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tiempo      </a:t>
            </a:r>
            <a:r>
              <a:rPr kumimoji="0" lang="es-ES" sz="14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 </a:t>
            </a:r>
            <a:r>
              <a:rPr kumimoji="0" lang="es-ES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mejorar,</a:t>
            </a:r>
            <a:r>
              <a:rPr kumimoji="0" lang="es-ES" sz="14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ampliar</a:t>
            </a:r>
            <a:r>
              <a:rPr kumimoji="0" lang="es-ES" sz="14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</a:t>
            </a:r>
            <a:r>
              <a:rPr kumimoji="0" lang="es-ES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recuperar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lang="es-ES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provisión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lang="es-ES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bienes</a:t>
            </a:r>
            <a:r>
              <a:rPr kumimoji="0" lang="es-ES" sz="1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servicios </a:t>
            </a:r>
            <a:r>
              <a:rPr kumimoji="0" lang="es-ES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</a:t>
            </a:r>
            <a:r>
              <a:rPr kumimoji="0" lang="es-ES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parte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Estado.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720" algn="l"/>
              </a:tabLst>
              <a:defRPr/>
            </a:pPr>
            <a:r>
              <a:rPr kumimoji="0" lang="es-ES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Metodología</a:t>
            </a:r>
            <a:r>
              <a:rPr kumimoji="0" lang="es-ES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General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Ajustada </a:t>
            </a: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MGA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36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9EF38C-E9A0-4486-984C-3BB62E39EA09}"/>
              </a:ext>
            </a:extLst>
          </p:cNvPr>
          <p:cNvSpPr txBox="1"/>
          <p:nvPr/>
        </p:nvSpPr>
        <p:spPr>
          <a:xfrm rot="16200000">
            <a:off x="4021" y="2526576"/>
            <a:ext cx="3617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4000" b="1" spc="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PASO A PASO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ED4E15-5C85-4565-A1E3-435AD13D5216}"/>
              </a:ext>
            </a:extLst>
          </p:cNvPr>
          <p:cNvSpPr txBox="1"/>
          <p:nvPr/>
        </p:nvSpPr>
        <p:spPr>
          <a:xfrm>
            <a:off x="1458640" y="34603"/>
            <a:ext cx="745253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4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8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 </a:t>
            </a:r>
            <a:r>
              <a:rPr kumimoji="0" lang="es-ES" sz="2300" b="1" i="0" u="none" strike="noStrike" kern="1200" cap="none" spc="4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TENEMOS </a:t>
            </a:r>
            <a:r>
              <a:rPr kumimoji="0" lang="es-ES" sz="2300" b="1" i="0" u="none" strike="noStrike" kern="1200" cap="none" spc="114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</a:t>
            </a:r>
            <a:r>
              <a:rPr kumimoji="0" lang="es-ES" sz="2300" b="1" i="0" u="none" strike="noStrike" kern="1200" cap="none" spc="-19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ES" sz="2300" b="1" i="0" u="none" strike="noStrike" kern="1200" cap="none" spc="16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SABER </a:t>
            </a:r>
            <a:r>
              <a:rPr kumimoji="0" lang="es-ES" sz="2300" b="1" i="0" u="none" strike="noStrike" kern="1200" cap="none" spc="-127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ES" sz="2300" b="1" i="0" u="none" strike="noStrike" kern="1200" cap="none" spc="25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</a:t>
            </a:r>
            <a:r>
              <a:rPr kumimoji="0" lang="es-ES" sz="2300" b="1" i="0" u="none" strike="noStrike" kern="1200" cap="none" spc="-18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ES" sz="2300" b="1" i="0" u="none" strike="noStrike" kern="1200" cap="none" spc="12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HACER ¡</a:t>
            </a:r>
            <a:endParaRPr kumimoji="0" lang="es-ES" sz="1658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053DAD31-D29C-4253-A54D-3B2C537DB70A}"/>
              </a:ext>
            </a:extLst>
          </p:cNvPr>
          <p:cNvGrpSpPr/>
          <p:nvPr/>
        </p:nvGrpSpPr>
        <p:grpSpPr>
          <a:xfrm>
            <a:off x="1602656" y="480879"/>
            <a:ext cx="7428920" cy="5150737"/>
            <a:chOff x="333756" y="1677514"/>
            <a:chExt cx="14828519" cy="845861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82259DC0-C80F-4A80-9577-4BE30D55181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6" y="9477756"/>
              <a:ext cx="3747516" cy="658368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A039D54-4D50-4AE9-9CEB-97E11AEE354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9856" y="1696212"/>
              <a:ext cx="3441192" cy="2121407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C29DE06E-783C-4948-A1D1-27CA2C7C4A1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21084" y="6141719"/>
              <a:ext cx="3441191" cy="3316224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F02CF5B1-087F-48C6-A05E-7CF9F86DE98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21083" y="1677514"/>
              <a:ext cx="3441192" cy="4349496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5B32EB85-CC64-4918-B1CC-013166D4B06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8628" y="1696212"/>
              <a:ext cx="3441191" cy="4349496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AF965F55-2EC4-4FB2-B699-D0735E6B987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9856" y="3915155"/>
              <a:ext cx="3441192" cy="5542788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10077141-BA99-4097-B77C-6E5D89B9EDB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1967" y="7274052"/>
              <a:ext cx="228600" cy="21336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E307788-EBDA-4438-892B-1FADB2FB887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87684" y="2724912"/>
              <a:ext cx="227075" cy="213359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ABB5498-5F66-47D4-A930-E0ED12A4F05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38628" y="6141719"/>
              <a:ext cx="3441191" cy="3316224"/>
            </a:xfrm>
            <a:prstGeom prst="rect">
              <a:avLst/>
            </a:prstGeom>
          </p:spPr>
        </p:pic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309A985B-5D86-4C3F-9149-7A2EB8BC8B09}"/>
              </a:ext>
            </a:extLst>
          </p:cNvPr>
          <p:cNvSpPr/>
          <p:nvPr/>
        </p:nvSpPr>
        <p:spPr>
          <a:xfrm flipH="1">
            <a:off x="4800222" y="1917045"/>
            <a:ext cx="2077503" cy="1291797"/>
          </a:xfrm>
          <a:prstGeom prst="ellipse">
            <a:avLst/>
          </a:prstGeom>
          <a:noFill/>
          <a:ln w="57150">
            <a:solidFill>
              <a:srgbClr val="AB4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07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88175B79-ECDC-47A7-965B-0735415A0008}"/>
              </a:ext>
            </a:extLst>
          </p:cNvPr>
          <p:cNvSpPr txBox="1"/>
          <p:nvPr/>
        </p:nvSpPr>
        <p:spPr>
          <a:xfrm rot="5400000">
            <a:off x="5098939" y="-3042875"/>
            <a:ext cx="670120" cy="73746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 defTabSz="914400">
              <a:lnSpc>
                <a:spcPts val="5710"/>
              </a:lnSpc>
            </a:pPr>
            <a:r>
              <a:rPr lang="es-CO" sz="3600" b="1" spc="-2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EJERCICIOS</a:t>
            </a:r>
            <a:r>
              <a:rPr lang="es-CO" sz="3600" b="1" spc="-5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 </a:t>
            </a:r>
            <a:r>
              <a:rPr lang="es-CO" sz="3600" b="1" spc="-5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DE</a:t>
            </a:r>
            <a:r>
              <a:rPr lang="es-CO" sz="3600" b="1" spc="-35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 PARTICIPACIÓN</a:t>
            </a:r>
            <a:endParaRPr lang="es-CO" sz="3600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D06723-62FE-4709-9942-1CCD4B2CB8AB}"/>
              </a:ext>
            </a:extLst>
          </p:cNvPr>
          <p:cNvSpPr txBox="1"/>
          <p:nvPr/>
        </p:nvSpPr>
        <p:spPr>
          <a:xfrm>
            <a:off x="2366678" y="1506071"/>
            <a:ext cx="6938687" cy="161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s-ES" sz="4400" b="1" spc="5" dirty="0">
                <a:solidFill>
                  <a:srgbClr val="5F7BBD"/>
                </a:solidFill>
                <a:latin typeface="Calibri"/>
                <a:cs typeface="Calibri"/>
              </a:rPr>
              <a:t>Mesas</a:t>
            </a:r>
            <a:r>
              <a:rPr lang="es-ES" sz="4400" b="1" spc="60" dirty="0">
                <a:solidFill>
                  <a:srgbClr val="5F7BBD"/>
                </a:solidFill>
                <a:latin typeface="Calibri"/>
                <a:cs typeface="Calibri"/>
              </a:rPr>
              <a:t> </a:t>
            </a:r>
            <a:r>
              <a:rPr lang="es-ES" sz="4400" b="1" spc="5" dirty="0">
                <a:solidFill>
                  <a:srgbClr val="5F7BBD"/>
                </a:solidFill>
                <a:latin typeface="Calibri"/>
                <a:cs typeface="Calibri"/>
              </a:rPr>
              <a:t>de</a:t>
            </a:r>
            <a:r>
              <a:rPr lang="es-ES" sz="4400" b="1" spc="35" dirty="0">
                <a:solidFill>
                  <a:srgbClr val="5F7BBD"/>
                </a:solidFill>
                <a:latin typeface="Calibri"/>
                <a:cs typeface="Calibri"/>
              </a:rPr>
              <a:t> </a:t>
            </a:r>
            <a:r>
              <a:rPr lang="es-ES" sz="4400" b="1" spc="-5" dirty="0">
                <a:solidFill>
                  <a:srgbClr val="5F7BBD"/>
                </a:solidFill>
                <a:latin typeface="Calibri"/>
                <a:cs typeface="Calibri"/>
              </a:rPr>
              <a:t>Participación</a:t>
            </a:r>
            <a:endParaRPr lang="es-ES" sz="4400" b="1" dirty="0">
              <a:solidFill>
                <a:srgbClr val="5F7BBD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s-ES" sz="1800" spc="-5" dirty="0">
                <a:latin typeface="Calibri"/>
                <a:cs typeface="Calibri"/>
              </a:rPr>
              <a:t>Mesas de </a:t>
            </a:r>
            <a:r>
              <a:rPr lang="es-ES" sz="1800" spc="-80" dirty="0">
                <a:latin typeface="Calibri"/>
                <a:cs typeface="Calibri"/>
              </a:rPr>
              <a:t>Trabajo, </a:t>
            </a:r>
            <a:r>
              <a:rPr lang="es-ES" sz="1800" spc="-5" dirty="0">
                <a:latin typeface="Calibri"/>
                <a:cs typeface="Calibri"/>
              </a:rPr>
              <a:t>Asambleas </a:t>
            </a:r>
            <a:r>
              <a:rPr lang="es-ES" sz="1800" spc="-20" dirty="0">
                <a:latin typeface="Calibri"/>
                <a:cs typeface="Calibri"/>
              </a:rPr>
              <a:t>Comunitarias, </a:t>
            </a:r>
            <a:r>
              <a:rPr lang="es-ES" sz="1800" dirty="0">
                <a:latin typeface="Calibri"/>
                <a:cs typeface="Calibri"/>
              </a:rPr>
              <a:t>Comunales, </a:t>
            </a:r>
            <a:r>
              <a:rPr lang="es-ES" sz="1800" spc="5" dirty="0">
                <a:latin typeface="Calibri"/>
                <a:cs typeface="Calibri"/>
              </a:rPr>
              <a:t> </a:t>
            </a:r>
            <a:r>
              <a:rPr lang="es-ES" sz="1800" spc="-40" dirty="0">
                <a:latin typeface="Calibri"/>
                <a:cs typeface="Calibri"/>
              </a:rPr>
              <a:t>Veredales,</a:t>
            </a:r>
            <a:r>
              <a:rPr lang="es-ES" sz="1800" spc="-35" dirty="0">
                <a:latin typeface="Calibri"/>
                <a:cs typeface="Calibri"/>
              </a:rPr>
              <a:t> </a:t>
            </a:r>
            <a:r>
              <a:rPr lang="es-ES" sz="1800" spc="-30" dirty="0">
                <a:latin typeface="Calibri"/>
                <a:cs typeface="Calibri"/>
              </a:rPr>
              <a:t>entre </a:t>
            </a:r>
            <a:r>
              <a:rPr lang="es-ES" sz="1800" spc="-20" dirty="0">
                <a:latin typeface="Calibri"/>
                <a:cs typeface="Calibri"/>
              </a:rPr>
              <a:t>otros, </a:t>
            </a:r>
            <a:r>
              <a:rPr lang="es-ES" sz="1800" spc="-40" dirty="0">
                <a:latin typeface="Calibri"/>
                <a:cs typeface="Calibri"/>
              </a:rPr>
              <a:t>ya</a:t>
            </a:r>
            <a:r>
              <a:rPr lang="es-ES" sz="1800" spc="-35" dirty="0">
                <a:latin typeface="Calibri"/>
                <a:cs typeface="Calibri"/>
              </a:rPr>
              <a:t> </a:t>
            </a:r>
            <a:r>
              <a:rPr lang="es-ES" sz="1800" spc="-10" dirty="0">
                <a:latin typeface="Calibri"/>
                <a:cs typeface="Calibri"/>
              </a:rPr>
              <a:t>sean </a:t>
            </a:r>
            <a:r>
              <a:rPr lang="es-ES" sz="1800" spc="-5" dirty="0">
                <a:latin typeface="Calibri"/>
                <a:cs typeface="Calibri"/>
              </a:rPr>
              <a:t>virtuales </a:t>
            </a:r>
            <a:r>
              <a:rPr lang="es-ES" sz="1800" dirty="0">
                <a:latin typeface="Calibri"/>
                <a:cs typeface="Calibri"/>
              </a:rPr>
              <a:t>o </a:t>
            </a:r>
            <a:r>
              <a:rPr lang="es-ES" sz="1800" spc="-15" dirty="0">
                <a:latin typeface="Calibri"/>
                <a:cs typeface="Calibri"/>
              </a:rPr>
              <a:t>presenciales </a:t>
            </a:r>
            <a:r>
              <a:rPr lang="es-ES" sz="1800" spc="-10" dirty="0">
                <a:latin typeface="Calibri"/>
                <a:cs typeface="Calibri"/>
              </a:rPr>
              <a:t> o</a:t>
            </a:r>
            <a:r>
              <a:rPr lang="es-ES" sz="1800" spc="-40" dirty="0">
                <a:latin typeface="Calibri"/>
                <a:cs typeface="Calibri"/>
              </a:rPr>
              <a:t>b</a:t>
            </a:r>
            <a:r>
              <a:rPr lang="es-ES" sz="1800" spc="-5" dirty="0">
                <a:latin typeface="Calibri"/>
                <a:cs typeface="Calibri"/>
              </a:rPr>
              <a:t>se</a:t>
            </a:r>
            <a:r>
              <a:rPr lang="es-ES" sz="1800" spc="50" dirty="0">
                <a:latin typeface="Calibri"/>
                <a:cs typeface="Calibri"/>
              </a:rPr>
              <a:t>r</a:t>
            </a:r>
            <a:r>
              <a:rPr lang="es-ES" sz="1800" spc="-100" dirty="0">
                <a:latin typeface="Calibri"/>
                <a:cs typeface="Calibri"/>
              </a:rPr>
              <a:t>v</a:t>
            </a:r>
            <a:r>
              <a:rPr lang="es-ES" sz="1800" spc="-10" dirty="0">
                <a:latin typeface="Calibri"/>
                <a:cs typeface="Calibri"/>
              </a:rPr>
              <a:t>a</a:t>
            </a:r>
            <a:r>
              <a:rPr lang="es-ES" sz="1800" spc="-20" dirty="0">
                <a:latin typeface="Calibri"/>
                <a:cs typeface="Calibri"/>
              </a:rPr>
              <a:t>nd</a:t>
            </a:r>
            <a:r>
              <a:rPr lang="es-ES" sz="1800" dirty="0">
                <a:latin typeface="Calibri"/>
                <a:cs typeface="Calibri"/>
              </a:rPr>
              <a:t>o</a:t>
            </a:r>
            <a:r>
              <a:rPr lang="es-ES" sz="1800" spc="-254" dirty="0">
                <a:latin typeface="Calibri"/>
                <a:cs typeface="Calibri"/>
              </a:rPr>
              <a:t> </a:t>
            </a:r>
            <a:r>
              <a:rPr lang="es-ES" sz="1800" dirty="0">
                <a:latin typeface="Calibri"/>
                <a:cs typeface="Calibri"/>
              </a:rPr>
              <a:t>las</a:t>
            </a:r>
            <a:r>
              <a:rPr lang="es-ES" sz="1800" spc="-295" dirty="0">
                <a:latin typeface="Calibri"/>
                <a:cs typeface="Calibri"/>
              </a:rPr>
              <a:t> </a:t>
            </a:r>
            <a:r>
              <a:rPr lang="es-ES" sz="1800" dirty="0">
                <a:latin typeface="Calibri"/>
                <a:cs typeface="Calibri"/>
              </a:rPr>
              <a:t>med</a:t>
            </a:r>
            <a:r>
              <a:rPr lang="es-ES" sz="1800" spc="-10" dirty="0">
                <a:latin typeface="Calibri"/>
                <a:cs typeface="Calibri"/>
              </a:rPr>
              <a:t>i</a:t>
            </a:r>
            <a:r>
              <a:rPr lang="es-ES" sz="1800" spc="-5" dirty="0">
                <a:latin typeface="Calibri"/>
                <a:cs typeface="Calibri"/>
              </a:rPr>
              <a:t>da</a:t>
            </a:r>
            <a:r>
              <a:rPr lang="es-ES" sz="1800" dirty="0">
                <a:latin typeface="Calibri"/>
                <a:cs typeface="Calibri"/>
              </a:rPr>
              <a:t>s</a:t>
            </a:r>
            <a:r>
              <a:rPr lang="es-ES" sz="1800" spc="-275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d</a:t>
            </a:r>
            <a:r>
              <a:rPr lang="es-ES" sz="1800" dirty="0">
                <a:latin typeface="Calibri"/>
                <a:cs typeface="Calibri"/>
              </a:rPr>
              <a:t>e</a:t>
            </a:r>
            <a:r>
              <a:rPr lang="es-ES" sz="1800" spc="-28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bios</a:t>
            </a:r>
            <a:r>
              <a:rPr lang="es-ES" sz="1800" spc="-15" dirty="0">
                <a:latin typeface="Calibri"/>
                <a:cs typeface="Calibri"/>
              </a:rPr>
              <a:t>e</a:t>
            </a:r>
            <a:r>
              <a:rPr lang="es-ES" sz="1800" dirty="0">
                <a:latin typeface="Calibri"/>
                <a:cs typeface="Calibri"/>
              </a:rPr>
              <a:t>gurida</a:t>
            </a:r>
            <a:r>
              <a:rPr lang="es-ES" sz="1800" spc="-10" dirty="0">
                <a:latin typeface="Calibri"/>
                <a:cs typeface="Calibri"/>
              </a:rPr>
              <a:t>d</a:t>
            </a:r>
            <a:r>
              <a:rPr lang="es-ES" sz="1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7FA66E-19C0-4D3A-AEED-D10F8A432026}"/>
              </a:ext>
            </a:extLst>
          </p:cNvPr>
          <p:cNvSpPr txBox="1"/>
          <p:nvPr/>
        </p:nvSpPr>
        <p:spPr>
          <a:xfrm>
            <a:off x="1941689" y="3283542"/>
            <a:ext cx="73636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“En el marco del proceso de formulación y aprobación de los </a:t>
            </a:r>
            <a:r>
              <a:rPr lang="es-ES" sz="1600" b="1" i="0" u="none" strike="noStrike" baseline="0" dirty="0">
                <a:solidFill>
                  <a:srgbClr val="000000"/>
                </a:solidFill>
                <a:latin typeface="Calibri-Bold"/>
              </a:rPr>
              <a:t>Planes de Desarrollo 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</a:t>
            </a:r>
          </a:p>
          <a:p>
            <a:pPr algn="l"/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las Entidades Territoriales se </a:t>
            </a:r>
            <a:r>
              <a:rPr lang="es-ES" sz="1600" b="1" i="0" u="none" strike="noStrike" baseline="0" dirty="0">
                <a:solidFill>
                  <a:srgbClr val="000000"/>
                </a:solidFill>
                <a:latin typeface="Calibri-Bold"/>
              </a:rPr>
              <a:t>identificarán y priorizarán las iniciativas o Proyectos de Inversión susceptibles de ser financiados con recursos 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las Asignaciones Directas, la Asignación para la Inversión Local y la Asignación para la Inversión Regional </a:t>
            </a:r>
            <a:r>
              <a:rPr lang="es-ES" sz="1600" b="1" i="0" u="none" strike="noStrike" baseline="0" dirty="0">
                <a:solidFill>
                  <a:srgbClr val="000000"/>
                </a:solidFill>
                <a:latin typeface="Calibri-Bold"/>
              </a:rPr>
              <a:t>del Sistema General de Regalías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atendiendo los </a:t>
            </a:r>
            <a:r>
              <a:rPr lang="es-ES" sz="1600" b="1" i="0" u="none" strike="noStrike" baseline="0" dirty="0">
                <a:solidFill>
                  <a:srgbClr val="275DFF"/>
                </a:solidFill>
                <a:latin typeface="Calibri-Bold"/>
              </a:rPr>
              <a:t>Principios de Desarrollo Competitivo  y  Productivo del Territorio y los de </a:t>
            </a:r>
            <a:r>
              <a:rPr lang="es-CO" sz="1600" b="1" i="0" u="none" strike="noStrike" baseline="0" dirty="0">
                <a:solidFill>
                  <a:srgbClr val="275DFF"/>
                </a:solidFill>
                <a:latin typeface="Calibri-Bold"/>
              </a:rPr>
              <a:t>Planeación con enfoque Participativo, Democrático y de concertación”.</a:t>
            </a:r>
            <a:endParaRPr lang="es-CO" sz="1600" dirty="0"/>
          </a:p>
          <a:p>
            <a:pPr algn="l"/>
            <a:endParaRPr lang="es-ES" sz="2800" b="1" i="0" u="none" strike="noStrike" baseline="0" dirty="0">
              <a:solidFill>
                <a:srgbClr val="275DFF"/>
              </a:solidFill>
              <a:latin typeface="Calibri-Bold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9160DD8F-015D-4F82-9A70-69422862FB0F}"/>
              </a:ext>
            </a:extLst>
          </p:cNvPr>
          <p:cNvSpPr txBox="1"/>
          <p:nvPr/>
        </p:nvSpPr>
        <p:spPr>
          <a:xfrm flipH="1">
            <a:off x="1090863" y="1155032"/>
            <a:ext cx="6077525" cy="23910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5450" b="1" dirty="0">
                <a:solidFill>
                  <a:srgbClr val="5F7BBD"/>
                </a:solidFill>
                <a:latin typeface="Arial"/>
                <a:cs typeface="Arial"/>
              </a:rPr>
              <a:t>5</a:t>
            </a:r>
            <a:endParaRPr lang="es-ES" sz="15450" dirty="0"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AF8605-BC53-4C3E-BEBD-62FA696E7235}"/>
              </a:ext>
            </a:extLst>
          </p:cNvPr>
          <p:cNvSpPr txBox="1"/>
          <p:nvPr/>
        </p:nvSpPr>
        <p:spPr>
          <a:xfrm>
            <a:off x="2366677" y="1112748"/>
            <a:ext cx="392182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900" b="0" i="0" u="none" strike="noStrike" kern="1200" cap="none" spc="-10" normalizeH="0" baseline="0" noProof="0" dirty="0">
                <a:ln>
                  <a:noFill/>
                </a:ln>
                <a:solidFill>
                  <a:srgbClr val="5F7BB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Desarrollar</a:t>
            </a:r>
            <a:r>
              <a:rPr kumimoji="0" lang="es-ES" sz="3900" b="0" i="0" u="none" strike="noStrike" kern="1200" cap="none" spc="-135" normalizeH="0" baseline="0" noProof="0" dirty="0">
                <a:ln>
                  <a:noFill/>
                </a:ln>
                <a:solidFill>
                  <a:srgbClr val="5F7BB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3900" b="0" i="0" u="none" strike="noStrike" kern="1200" cap="none" spc="10" normalizeH="0" baseline="0" noProof="0" dirty="0">
                <a:ln>
                  <a:noFill/>
                </a:ln>
                <a:solidFill>
                  <a:srgbClr val="5F7BB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endParaRPr kumimoji="0" lang="es-E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A26E60-DAA9-4126-BCD2-B6AAD48FF5A4}"/>
              </a:ext>
            </a:extLst>
          </p:cNvPr>
          <p:cNvSpPr txBox="1"/>
          <p:nvPr/>
        </p:nvSpPr>
        <p:spPr>
          <a:xfrm rot="16200000">
            <a:off x="706539" y="3821735"/>
            <a:ext cx="1741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1" u="none" strike="noStrike" baseline="0" dirty="0">
                <a:solidFill>
                  <a:srgbClr val="000000"/>
                </a:solidFill>
                <a:latin typeface="PlutoW01-Italic"/>
              </a:rPr>
              <a:t>Art. 30, Ley 2056 de 2020</a:t>
            </a:r>
          </a:p>
        </p:txBody>
      </p:sp>
    </p:spTree>
    <p:extLst>
      <p:ext uri="{BB962C8B-B14F-4D97-AF65-F5344CB8AC3E}">
        <p14:creationId xmlns:p14="http://schemas.microsoft.com/office/powerpoint/2010/main" val="3164878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691</Words>
  <Application>Microsoft Office PowerPoint</Application>
  <PresentationFormat>Personalizado</PresentationFormat>
  <Paragraphs>90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Calibri-Bold</vt:lpstr>
      <vt:lpstr>PlutoW01-Italic</vt:lpstr>
      <vt:lpstr>Tahoma</vt:lpstr>
      <vt:lpstr>Wingdings</vt:lpstr>
      <vt:lpstr>Tema de Office</vt:lpstr>
      <vt:lpstr>    SOCIALIZACION CAPITULO INDEPENDIENTE DE REGALIAS EN EL PDM  EDGAR MUÑOZ TORRES - ALCALDE 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DES-SEDES-004</dc:creator>
  <cp:lastModifiedBy>marco fonseca</cp:lastModifiedBy>
  <cp:revision>41</cp:revision>
  <cp:lastPrinted>2020-09-11T22:08:52Z</cp:lastPrinted>
  <dcterms:created xsi:type="dcterms:W3CDTF">2020-04-29T16:42:24Z</dcterms:created>
  <dcterms:modified xsi:type="dcterms:W3CDTF">2021-06-28T03:43:34Z</dcterms:modified>
</cp:coreProperties>
</file>